
<file path=[Content_Types].xml><?xml version="1.0" encoding="utf-8"?>
<Types xmlns="http://schemas.openxmlformats.org/package/2006/content-types">
  <Default Extension="vml" ContentType="application/vnd.openxmlformats-officedocument.vmlDrawing"/>
  <Default Extension="xlsx" ContentType="application/vnd.openxmlformats-officedocument.spreadsheetml.sheet"/>
  <Default Extension="bin" ContentType="application/vnd.openxmlformats-officedocument.oleObject"/>
  <Default Extension="gif" ContentType="image/gif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6"/>
  </p:notesMasterIdLst>
  <p:handoutMasterIdLst>
    <p:handoutMasterId r:id="rId17"/>
  </p:handoutMasterIdLst>
  <p:sldIdLst>
    <p:sldId id="285" r:id="rId3"/>
    <p:sldId id="342" r:id="rId4"/>
    <p:sldId id="329" r:id="rId5"/>
    <p:sldId id="356" r:id="rId7"/>
    <p:sldId id="393" r:id="rId8"/>
    <p:sldId id="357" r:id="rId9"/>
    <p:sldId id="363" r:id="rId10"/>
    <p:sldId id="358" r:id="rId11"/>
    <p:sldId id="362" r:id="rId12"/>
    <p:sldId id="394" r:id="rId13"/>
    <p:sldId id="364" r:id="rId14"/>
    <p:sldId id="391" r:id="rId15"/>
    <p:sldId id="312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CC"/>
    <a:srgbClr val="C03E1A"/>
    <a:srgbClr val="CCCCFF"/>
    <a:srgbClr val="99CCFF"/>
    <a:srgbClr val="E6E6E6"/>
    <a:srgbClr val="31925F"/>
    <a:srgbClr val="00925F"/>
    <a:srgbClr val="D9D9D9"/>
    <a:srgbClr val="F3F3F3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1" autoAdjust="0"/>
    <p:restoredTop sz="95678" autoAdjust="0"/>
  </p:normalViewPr>
  <p:slideViewPr>
    <p:cSldViewPr snapToGrid="0" snapToObjects="1">
      <p:cViewPr varScale="1">
        <p:scale>
          <a:sx n="105" d="100"/>
          <a:sy n="105" d="100"/>
        </p:scale>
        <p:origin x="126" y="180"/>
      </p:cViewPr>
      <p:guideLst>
        <p:guide orient="horz" pos="279"/>
        <p:guide orient="horz" pos="466"/>
        <p:guide orient="horz" pos="4134"/>
        <p:guide orient="horz" pos="3695"/>
        <p:guide pos="5553"/>
        <p:guide pos="234"/>
      </p:guideLst>
    </p:cSldViewPr>
  </p:slideViewPr>
  <p:outlineViewPr>
    <p:cViewPr>
      <p:scale>
        <a:sx n="33" d="100"/>
        <a:sy n="33" d="100"/>
      </p:scale>
      <p:origin x="66" y="288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-2856" y="-108"/>
      </p:cViewPr>
      <p:guideLst>
        <p:guide orient="horz" pos="2880"/>
        <p:guide pos="211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2537A-C1FE-C441-8F08-6472DE8A6393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3A01E0-2117-0C43-8963-D44ACC7C4A3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GIF>
</file>

<file path=ppt/media/image10.png>
</file>

<file path=ppt/media/image11.png>
</file>

<file path=ppt/media/image12.png>
</file>

<file path=ppt/media/image2.jpeg>
</file>

<file path=ppt/media/image3.jpeg>
</file>

<file path=ppt/media/image4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69629A-8024-8740-A789-6BCBA6C29169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EE6A7F-2053-5042-BD59-FF4F3EF99AC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E6A7F-2053-5042-BD59-FF4F3EF99AC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E6A7F-2053-5042-BD59-FF4F3EF99AC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E6A7F-2053-5042-BD59-FF4F3EF99AC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E6A7F-2053-5042-BD59-FF4F3EF99AC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E6A7F-2053-5042-BD59-FF4F3EF99AC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E6A7F-2053-5042-BD59-FF4F3EF99AC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EE6A7F-2053-5042-BD59-FF4F3EF99AC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ogo.g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8056" y="339159"/>
            <a:ext cx="1779598" cy="52555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1898" y="6140586"/>
            <a:ext cx="8843513" cy="116996"/>
          </a:xfrm>
          <a:prstGeom prst="rect">
            <a:avLst/>
          </a:prstGeom>
          <a:gradFill flip="none" rotWithShape="1">
            <a:gsLst>
              <a:gs pos="0">
                <a:srgbClr val="00925F"/>
              </a:gs>
              <a:gs pos="100000">
                <a:srgbClr val="49B48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7"/>
          <p:cNvSpPr/>
          <p:nvPr userDrawn="1"/>
        </p:nvSpPr>
        <p:spPr>
          <a:xfrm>
            <a:off x="5110654" y="6332753"/>
            <a:ext cx="377539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457200" rtl="0" eaLnBrk="1" latinLnBrk="0" hangingPunct="1"/>
            <a:r>
              <a:rPr lang="zh-CN" altLang="en-US" sz="1000" kern="1200" dirty="0" smtClean="0">
                <a:solidFill>
                  <a:srgbClr val="0092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yriad Pro Light" panose="020B0403030403020204"/>
              </a:rPr>
              <a:t>成为全球知名的公司，树立中国企业在全世界健康、长久的典范</a:t>
            </a:r>
            <a:endParaRPr lang="en-US" sz="1000" kern="1200" dirty="0">
              <a:solidFill>
                <a:srgbClr val="00925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yriad Pro Light" panose="020B0403030403020204"/>
            </a:endParaRPr>
          </a:p>
        </p:txBody>
      </p:sp>
      <p:pic>
        <p:nvPicPr>
          <p:cNvPr id="8" name="Picture 2" descr="D:\My Documents\桌面\28.jpg"/>
          <p:cNvPicPr>
            <a:picLocks noChangeAspect="1" noChangeArrowheads="1"/>
          </p:cNvPicPr>
          <p:nvPr userDrawn="1"/>
        </p:nvPicPr>
        <p:blipFill>
          <a:blip r:embed="rId3"/>
          <a:srcRect t="13902" b="15383"/>
          <a:stretch>
            <a:fillRect/>
          </a:stretch>
        </p:blipFill>
        <p:spPr bwMode="auto">
          <a:xfrm>
            <a:off x="0" y="3871356"/>
            <a:ext cx="8807572" cy="2268357"/>
          </a:xfrm>
          <a:prstGeom prst="rect">
            <a:avLst/>
          </a:prstGeom>
          <a:noFill/>
        </p:spPr>
      </p:pic>
      <p:sp>
        <p:nvSpPr>
          <p:cNvPr id="11" name="标题 7"/>
          <p:cNvSpPr>
            <a:spLocks noGrp="1"/>
          </p:cNvSpPr>
          <p:nvPr userDrawn="1">
            <p:ph type="ctrTitle" hasCustomPrompt="1"/>
          </p:nvPr>
        </p:nvSpPr>
        <p:spPr>
          <a:xfrm>
            <a:off x="1293492" y="2357224"/>
            <a:ext cx="6557017" cy="676913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4400" b="1" dirty="0" smtClean="0">
                <a:solidFill>
                  <a:schemeClr val="accent1"/>
                </a:solidFill>
                <a:latin typeface="+mn-ea"/>
                <a:ea typeface="+mn-ea"/>
              </a:rPr>
              <a:t>研发品质管理部双周例会</a:t>
            </a:r>
            <a:endParaRPr lang="zh-CN" altLang="en-US" sz="4400" b="1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12" name="Subtitle 3"/>
          <p:cNvSpPr txBox="1"/>
          <p:nvPr userDrawn="1"/>
        </p:nvSpPr>
        <p:spPr>
          <a:xfrm>
            <a:off x="3576640" y="3363681"/>
            <a:ext cx="1990720" cy="5076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defTabSz="457200" rtl="0" eaLnBrk="1" latinLnBrk="0" hangingPunct="1"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Myriad Pro" panose="020B0503030403020204"/>
              </a:rPr>
              <a:t>2013-10-29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Myriad Pro" panose="020B050303040302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435100"/>
            <a:ext cx="3008313" cy="93134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1435100"/>
            <a:ext cx="5111750" cy="4691063"/>
          </a:xfrm>
        </p:spPr>
        <p:txBody>
          <a:bodyPr/>
          <a:lstStyle>
            <a:lvl1pPr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24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2567354"/>
            <a:ext cx="3008313" cy="355880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1898" y="6327919"/>
            <a:ext cx="2895600" cy="365125"/>
          </a:xfrm>
        </p:spPr>
        <p:txBody>
          <a:bodyPr anchor="t"/>
          <a:lstStyle>
            <a:lvl1pPr algn="l">
              <a:defRPr sz="1000" b="0" i="0">
                <a:solidFill>
                  <a:schemeClr val="accent1"/>
                </a:solidFill>
                <a:latin typeface="Myriad Pro Light" panose="020B0403030403020204"/>
                <a:cs typeface="Myriad Pro Light" panose="020B0403030403020204"/>
              </a:defRPr>
            </a:lvl1pPr>
          </a:lstStyle>
          <a:p>
            <a:r>
              <a:rPr lang="zh-CN" altLang="en-US" smtClean="0"/>
              <a:t>研发测试部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377737" y="6327919"/>
            <a:ext cx="2133600" cy="365125"/>
          </a:xfrm>
        </p:spPr>
        <p:txBody>
          <a:bodyPr anchor="t"/>
          <a:lstStyle>
            <a:lvl1pPr algn="r">
              <a:defRPr sz="1000" b="0" i="0">
                <a:solidFill>
                  <a:schemeClr val="accent1"/>
                </a:solidFill>
                <a:latin typeface="+mn-lt"/>
                <a:cs typeface="Myriad Pro Light" panose="020B0403030403020204"/>
              </a:defRPr>
            </a:lvl1pPr>
          </a:lstStyle>
          <a:p>
            <a:fld id="{9C866628-538C-4442-8A6A-2F34F909F9EA}" type="datetime1">
              <a:rPr lang="zh-CN" altLang="en-US" smtClean="0"/>
            </a:fld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11337" y="6327919"/>
            <a:ext cx="402934" cy="365125"/>
          </a:xfrm>
        </p:spPr>
        <p:txBody>
          <a:bodyPr anchor="t"/>
          <a:lstStyle>
            <a:lvl1pPr>
              <a:defRPr b="0" i="0">
                <a:solidFill>
                  <a:schemeClr val="accent1"/>
                </a:solidFill>
                <a:latin typeface="Myriad Pro Light" panose="020B0403030403020204"/>
                <a:cs typeface="Myriad Pro Light" panose="020B0403030403020204"/>
              </a:defRPr>
            </a:lvl1pPr>
          </a:lstStyle>
          <a:p>
            <a:fld id="{9380A3BF-C42B-5B4A-8FD1-FDF44958D935}" type="slidenum">
              <a:rPr lang="en-US" smtClean="0"/>
            </a:fld>
            <a:endParaRPr lang="en-US" dirty="0"/>
          </a:p>
        </p:txBody>
      </p:sp>
      <p:pic>
        <p:nvPicPr>
          <p:cNvPr id="11" name="Picture 9" descr="logo.g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8056" y="339159"/>
            <a:ext cx="1779598" cy="525555"/>
          </a:xfrm>
          <a:prstGeom prst="rect">
            <a:avLst/>
          </a:prstGeom>
        </p:spPr>
      </p:pic>
      <p:cxnSp>
        <p:nvCxnSpPr>
          <p:cNvPr id="12" name="直接连接符 11"/>
          <p:cNvCxnSpPr/>
          <p:nvPr userDrawn="1"/>
        </p:nvCxnSpPr>
        <p:spPr>
          <a:xfrm>
            <a:off x="457200" y="1371601"/>
            <a:ext cx="8229600" cy="1588"/>
          </a:xfrm>
          <a:prstGeom prst="line">
            <a:avLst/>
          </a:prstGeom>
          <a:ln w="12700"/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 txBox="1"/>
          <p:nvPr userDrawn="1"/>
        </p:nvSpPr>
        <p:spPr>
          <a:xfrm>
            <a:off x="457200" y="739228"/>
            <a:ext cx="8229600" cy="588829"/>
          </a:xfrm>
          <a:prstGeom prst="rect">
            <a:avLst/>
          </a:prstGeom>
        </p:spPr>
        <p:txBody>
          <a:bodyPr vert="horz" lIns="0" tIns="45720" rIns="91440" bIns="45720" rtlCol="0" anchor="ctr" anchorCtr="0">
            <a:normAutofit/>
          </a:bodyPr>
          <a:lstStyle>
            <a:lvl1pPr algn="l">
              <a:defRPr sz="3200" b="0" i="0">
                <a:latin typeface="+mn-ea"/>
                <a:ea typeface="+mn-ea"/>
                <a:cs typeface="Myriad Pro" panose="020B0503030403020204"/>
              </a:defRPr>
            </a:lvl1pPr>
          </a:lstStyle>
          <a:p>
            <a:pPr marL="0" marR="0" lvl="0" indent="0" algn="l" defTabSz="457200" rtl="0" eaLnBrk="1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Myriad Pro" panose="020B0503030403020204"/>
              </a:rPr>
              <a:t>单击添加内容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Myriad Pro" panose="020B0503030403020204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4" descr="Screen shot 2013-04-18 at 下午05.58.50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>
          <a:xfrm>
            <a:off x="-23750" y="1822450"/>
            <a:ext cx="8843963" cy="4318000"/>
          </a:xfrm>
          <a:prstGeom prst="rect">
            <a:avLst/>
          </a:prstGeom>
        </p:spPr>
      </p:pic>
      <p:pic>
        <p:nvPicPr>
          <p:cNvPr id="7" name="Picture 6" descr="logo.gi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18056" y="339159"/>
            <a:ext cx="1779598" cy="52555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1898" y="6140586"/>
            <a:ext cx="8843513" cy="116996"/>
          </a:xfrm>
          <a:prstGeom prst="rect">
            <a:avLst/>
          </a:prstGeom>
          <a:gradFill flip="none" rotWithShape="1">
            <a:gsLst>
              <a:gs pos="0">
                <a:srgbClr val="00925F"/>
              </a:gs>
              <a:gs pos="100000">
                <a:srgbClr val="49B48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7"/>
          <p:cNvSpPr/>
          <p:nvPr userDrawn="1"/>
        </p:nvSpPr>
        <p:spPr>
          <a:xfrm>
            <a:off x="5110654" y="6332753"/>
            <a:ext cx="377539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457200" rtl="0" eaLnBrk="1" latinLnBrk="0" hangingPunct="1"/>
            <a:r>
              <a:rPr lang="zh-CN" altLang="en-US" sz="1000" kern="1200" dirty="0" smtClean="0">
                <a:solidFill>
                  <a:srgbClr val="0092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yriad Pro Light" panose="020B0403030403020204"/>
              </a:rPr>
              <a:t>成为全球知名的公司，树立中国企业在全世界健康、长久的典范</a:t>
            </a:r>
            <a:endParaRPr lang="en-US" sz="1000" kern="1200" dirty="0">
              <a:solidFill>
                <a:srgbClr val="00925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yriad Pro Light" panose="020B0403030403020204"/>
            </a:endParaRPr>
          </a:p>
        </p:txBody>
      </p:sp>
      <p:sp>
        <p:nvSpPr>
          <p:cNvPr id="11" name="Title 2"/>
          <p:cNvSpPr txBox="1"/>
          <p:nvPr userDrawn="1"/>
        </p:nvSpPr>
        <p:spPr>
          <a:xfrm>
            <a:off x="229964" y="2554957"/>
            <a:ext cx="3772020" cy="15093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研发品质管理部</a:t>
            </a:r>
            <a:br>
              <a:rPr kumimoji="0" lang="en-US" altLang="zh-CN" sz="4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</a:br>
            <a:r>
              <a:rPr kumimoji="0" lang="zh-CN" altLang="en-US" sz="4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黑体" panose="02010609060101010101" pitchFamily="2" charset="-122"/>
                <a:ea typeface="黑体" panose="02010609060101010101" pitchFamily="2" charset="-122"/>
                <a:cs typeface="+mj-cs"/>
              </a:rPr>
              <a:t>双周例会 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" name="Subtitle 3"/>
          <p:cNvSpPr txBox="1"/>
          <p:nvPr userDrawn="1"/>
        </p:nvSpPr>
        <p:spPr>
          <a:xfrm>
            <a:off x="1120614" y="4187537"/>
            <a:ext cx="1990720" cy="507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457200" rtl="0" eaLnBrk="1" latinLnBrk="0" hangingPunct="1"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2013-10-29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21898" y="6140586"/>
            <a:ext cx="8843513" cy="116996"/>
          </a:xfrm>
          <a:prstGeom prst="rect">
            <a:avLst/>
          </a:prstGeom>
          <a:gradFill flip="none" rotWithShape="1">
            <a:gsLst>
              <a:gs pos="0">
                <a:srgbClr val="00925F"/>
              </a:gs>
              <a:gs pos="100000">
                <a:srgbClr val="49B48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g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8056" y="339159"/>
            <a:ext cx="1779598" cy="525555"/>
          </a:xfrm>
          <a:prstGeom prst="rect">
            <a:avLst/>
          </a:prstGeom>
        </p:spPr>
      </p:pic>
      <p:sp>
        <p:nvSpPr>
          <p:cNvPr id="10" name="Rectangle 7"/>
          <p:cNvSpPr/>
          <p:nvPr userDrawn="1"/>
        </p:nvSpPr>
        <p:spPr>
          <a:xfrm>
            <a:off x="5110654" y="6332753"/>
            <a:ext cx="377539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457200" rtl="0" eaLnBrk="1" latinLnBrk="0" hangingPunct="1"/>
            <a:r>
              <a:rPr lang="zh-CN" altLang="en-US" sz="1000" kern="1200" dirty="0" smtClean="0">
                <a:solidFill>
                  <a:srgbClr val="0092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yriad Pro Light" panose="020B0403030403020204"/>
              </a:rPr>
              <a:t>成为全球知名的公司，树立中国企业在全世界健康、长久的典范</a:t>
            </a:r>
            <a:endParaRPr lang="en-US" sz="1000" kern="1200" dirty="0">
              <a:solidFill>
                <a:srgbClr val="00925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yriad Pro Light" panose="020B0403030403020204"/>
            </a:endParaRPr>
          </a:p>
        </p:txBody>
      </p:sp>
      <p:sp>
        <p:nvSpPr>
          <p:cNvPr id="11" name="标题 7"/>
          <p:cNvSpPr>
            <a:spLocks noGrp="1"/>
          </p:cNvSpPr>
          <p:nvPr userDrawn="1">
            <p:ph type="ctrTitle" hasCustomPrompt="1"/>
          </p:nvPr>
        </p:nvSpPr>
        <p:spPr>
          <a:xfrm>
            <a:off x="5255046" y="3467575"/>
            <a:ext cx="3613532" cy="140130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pPr algn="ctr">
              <a:lnSpc>
                <a:spcPct val="120000"/>
              </a:lnSpc>
            </a:pPr>
            <a:r>
              <a:rPr lang="zh-CN" altLang="en-US" b="1" dirty="0" smtClean="0">
                <a:latin typeface="黑体" panose="02010609060101010101" pitchFamily="2" charset="-122"/>
                <a:ea typeface="黑体" panose="02010609060101010101" pitchFamily="2" charset="-122"/>
              </a:rPr>
              <a:t>研发品质管理部</a:t>
            </a:r>
            <a:br>
              <a:rPr lang="en-US" altLang="zh-CN" b="1" dirty="0" smtClean="0">
                <a:latin typeface="黑体" panose="02010609060101010101" pitchFamily="2" charset="-122"/>
                <a:ea typeface="黑体" panose="02010609060101010101" pitchFamily="2" charset="-122"/>
              </a:rPr>
            </a:br>
            <a:r>
              <a:rPr lang="zh-CN" altLang="en-US" b="1" dirty="0" smtClean="0">
                <a:latin typeface="黑体" panose="02010609060101010101" pitchFamily="2" charset="-122"/>
                <a:ea typeface="黑体" panose="02010609060101010101" pitchFamily="2" charset="-122"/>
              </a:rPr>
              <a:t>双周例会</a:t>
            </a:r>
            <a:endParaRPr lang="zh-CN" altLang="en-US" b="1" dirty="0"/>
          </a:p>
        </p:txBody>
      </p:sp>
      <p:pic>
        <p:nvPicPr>
          <p:cNvPr id="12" name="Picture 2" descr="phone.gif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-21898" y="1885023"/>
            <a:ext cx="6183238" cy="4055977"/>
          </a:xfrm>
          <a:prstGeom prst="rect">
            <a:avLst/>
          </a:prstGeom>
        </p:spPr>
      </p:pic>
      <p:sp>
        <p:nvSpPr>
          <p:cNvPr id="13" name="Subtitle 3"/>
          <p:cNvSpPr txBox="1"/>
          <p:nvPr userDrawn="1"/>
        </p:nvSpPr>
        <p:spPr>
          <a:xfrm>
            <a:off x="6066452" y="4904052"/>
            <a:ext cx="1990720" cy="50767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defTabSz="457200" rtl="0" eaLnBrk="1" latinLnBrk="0" hangingPunct="1"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kumimoji="0" lang="en-US" sz="1400" b="1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Myriad Pro" panose="020B0503030403020204"/>
              </a:rPr>
              <a:t>2013-10-29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Myriad Pro" panose="020B0503030403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0" hasCustomPrompt="1"/>
          </p:nvPr>
        </p:nvSpPr>
        <p:spPr>
          <a:xfrm>
            <a:off x="-22225" y="1822450"/>
            <a:ext cx="8843963" cy="4318000"/>
          </a:xfrm>
          <a:solidFill>
            <a:schemeClr val="bg2">
              <a:lumMod val="9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</a:lstStyle>
          <a:p>
            <a:r>
              <a:rPr lang="en-US" dirty="0" smtClean="0"/>
              <a:t>Insert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976" y="2376832"/>
            <a:ext cx="7772400" cy="1509368"/>
          </a:xfrm>
        </p:spPr>
        <p:txBody>
          <a:bodyPr anchor="t">
            <a:normAutofit/>
          </a:bodyPr>
          <a:lstStyle>
            <a:lvl1pPr algn="l">
              <a:defRPr sz="3200" b="0" i="0">
                <a:latin typeface="Myriad Pro" panose="020B0503030403020204"/>
                <a:cs typeface="Myriad Pro" panose="020B0503030403020204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251" y="3886200"/>
            <a:ext cx="6400800" cy="1752600"/>
          </a:xfrm>
        </p:spPr>
        <p:txBody>
          <a:bodyPr>
            <a:normAutofit/>
          </a:bodyPr>
          <a:lstStyle>
            <a:lvl1pPr marL="0" indent="0" algn="l">
              <a:buNone/>
              <a:defRPr sz="12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 descr="logo.g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8056" y="339159"/>
            <a:ext cx="1779598" cy="525555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21898" y="6140586"/>
            <a:ext cx="8843513" cy="116996"/>
          </a:xfrm>
          <a:prstGeom prst="rect">
            <a:avLst/>
          </a:prstGeom>
          <a:gradFill flip="none" rotWithShape="1">
            <a:gsLst>
              <a:gs pos="0">
                <a:srgbClr val="00925F"/>
              </a:gs>
              <a:gs pos="100000">
                <a:srgbClr val="49B48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7"/>
          <p:cNvSpPr/>
          <p:nvPr userDrawn="1"/>
        </p:nvSpPr>
        <p:spPr>
          <a:xfrm>
            <a:off x="5110654" y="6332753"/>
            <a:ext cx="377539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457200" rtl="0" eaLnBrk="1" latinLnBrk="0" hangingPunct="1"/>
            <a:r>
              <a:rPr lang="zh-CN" altLang="en-US" sz="1000" kern="1200" dirty="0" smtClean="0">
                <a:solidFill>
                  <a:srgbClr val="0092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yriad Pro Light" panose="020B0403030403020204"/>
              </a:rPr>
              <a:t>成为全球知名的公司，树立中国企业在全世界健康、长久的典范</a:t>
            </a:r>
            <a:endParaRPr lang="en-US" sz="1000" kern="1200" dirty="0">
              <a:solidFill>
                <a:srgbClr val="00925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yriad Pro Light" panose="020B040303040302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803837"/>
            <a:ext cx="8821614" cy="434071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07026"/>
            <a:ext cx="7847582" cy="813603"/>
          </a:xfrm>
        </p:spPr>
        <p:txBody>
          <a:bodyPr lIns="0" anchor="t">
            <a:normAutofit/>
          </a:bodyPr>
          <a:lstStyle>
            <a:lvl1pPr algn="l">
              <a:defRPr sz="3200" b="0" i="0">
                <a:solidFill>
                  <a:schemeClr val="bg1"/>
                </a:solidFill>
                <a:latin typeface="Myriad Pro" panose="020B0503030403020204"/>
                <a:cs typeface="Myriad Pro" panose="020B0503030403020204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-21898" y="6140586"/>
            <a:ext cx="8843513" cy="116996"/>
          </a:xfrm>
          <a:prstGeom prst="rect">
            <a:avLst/>
          </a:prstGeom>
          <a:gradFill flip="none" rotWithShape="1">
            <a:gsLst>
              <a:gs pos="0">
                <a:srgbClr val="00925F"/>
              </a:gs>
              <a:gs pos="100000">
                <a:srgbClr val="49B48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g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8056" y="339159"/>
            <a:ext cx="1779598" cy="525555"/>
          </a:xfrm>
          <a:prstGeom prst="rect">
            <a:avLst/>
          </a:prstGeom>
        </p:spPr>
      </p:pic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57200" y="3332163"/>
            <a:ext cx="7847582" cy="2505075"/>
          </a:xfrm>
        </p:spPr>
        <p:txBody>
          <a:bodyPr lIns="0"/>
          <a:lstStyle>
            <a:lvl1pPr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1600" b="0" i="0">
                <a:solidFill>
                  <a:schemeClr val="bg1"/>
                </a:solidFill>
                <a:latin typeface="Myriad Pro" panose="020B0503030403020204"/>
                <a:cs typeface="Myriad Pro" panose="020B0503030403020204"/>
              </a:defRPr>
            </a:lvl1pPr>
            <a:lvl2pPr>
              <a:defRPr sz="1400" b="0" i="0">
                <a:solidFill>
                  <a:schemeClr val="bg1"/>
                </a:solidFill>
                <a:latin typeface="Myriad Pro" panose="020B0503030403020204"/>
                <a:cs typeface="Myriad Pro" panose="020B0503030403020204"/>
              </a:defRPr>
            </a:lvl2pPr>
            <a:lvl3pPr>
              <a:defRPr sz="1200" b="0" i="0">
                <a:solidFill>
                  <a:schemeClr val="bg1"/>
                </a:solidFill>
                <a:latin typeface="Myriad Pro" panose="020B0503030403020204"/>
                <a:cs typeface="Myriad Pro" panose="020B0503030403020204"/>
              </a:defRPr>
            </a:lvl3pPr>
            <a:lvl4pPr>
              <a:defRPr sz="1000" b="0" i="0">
                <a:solidFill>
                  <a:schemeClr val="bg1"/>
                </a:solidFill>
                <a:latin typeface="Myriad Pro" panose="020B0503030403020204"/>
                <a:cs typeface="Myriad Pro" panose="020B0503030403020204"/>
              </a:defRPr>
            </a:lvl4pPr>
            <a:lvl5pPr>
              <a:defRPr sz="900" b="0" i="0">
                <a:solidFill>
                  <a:schemeClr val="bg1"/>
                </a:solidFill>
                <a:latin typeface="Myriad Pro" panose="020B0503030403020204"/>
                <a:cs typeface="Myriad Pro" panose="020B0503030403020204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7"/>
          <p:cNvSpPr/>
          <p:nvPr userDrawn="1"/>
        </p:nvSpPr>
        <p:spPr>
          <a:xfrm>
            <a:off x="5110654" y="6332753"/>
            <a:ext cx="377539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457200" rtl="0" eaLnBrk="1" latinLnBrk="0" hangingPunct="1"/>
            <a:r>
              <a:rPr lang="zh-CN" altLang="en-US" sz="1000" kern="1200" dirty="0" smtClean="0">
                <a:solidFill>
                  <a:srgbClr val="0092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yriad Pro Light" panose="020B0403030403020204"/>
              </a:rPr>
              <a:t>成为全球知名的公司，树立中国企业在全世界健康、长久的典范</a:t>
            </a:r>
            <a:endParaRPr lang="en-US" sz="1000" kern="1200" dirty="0">
              <a:solidFill>
                <a:srgbClr val="00925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yriad Pro Light" panose="020B040303040302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803837"/>
            <a:ext cx="8821614" cy="434071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-21898" y="6140586"/>
            <a:ext cx="8843513" cy="116996"/>
          </a:xfrm>
          <a:prstGeom prst="rect">
            <a:avLst/>
          </a:prstGeom>
          <a:gradFill flip="none" rotWithShape="1">
            <a:gsLst>
              <a:gs pos="0">
                <a:srgbClr val="00925F"/>
              </a:gs>
              <a:gs pos="100000">
                <a:srgbClr val="49B489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g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8056" y="339159"/>
            <a:ext cx="1779598" cy="525555"/>
          </a:xfrm>
          <a:prstGeom prst="rect">
            <a:avLst/>
          </a:prstGeom>
        </p:spPr>
      </p:pic>
      <p:sp>
        <p:nvSpPr>
          <p:cNvPr id="10" name="Rectangle 7"/>
          <p:cNvSpPr/>
          <p:nvPr userDrawn="1"/>
        </p:nvSpPr>
        <p:spPr>
          <a:xfrm>
            <a:off x="5110654" y="6332753"/>
            <a:ext cx="377539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algn="l" defTabSz="457200" rtl="0" eaLnBrk="1" latinLnBrk="0" hangingPunct="1"/>
            <a:r>
              <a:rPr lang="zh-CN" altLang="en-US" sz="1000" kern="1200" dirty="0" smtClean="0">
                <a:solidFill>
                  <a:srgbClr val="0092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yriad Pro Light" panose="020B0403030403020204"/>
              </a:rPr>
              <a:t>成为全球知名的公司，树立中国企业在全世界健康、长久的典范</a:t>
            </a:r>
            <a:endParaRPr lang="en-US" sz="1000" kern="1200" dirty="0">
              <a:solidFill>
                <a:srgbClr val="00925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yriad Pro Light" panose="020B0403030403020204"/>
            </a:endParaRPr>
          </a:p>
        </p:txBody>
      </p:sp>
      <p:sp>
        <p:nvSpPr>
          <p:cNvPr id="11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7200" y="2407026"/>
            <a:ext cx="7847582" cy="1167447"/>
          </a:xfrm>
        </p:spPr>
        <p:txBody>
          <a:bodyPr>
            <a:noAutofit/>
          </a:bodyPr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</a:t>
            </a:r>
            <a:br>
              <a:rPr lang="en-US" dirty="0"/>
            </a:br>
            <a:r>
              <a:rPr lang="zh-CN" altLang="en-US" dirty="0"/>
              <a:t>谢谢</a:t>
            </a:r>
            <a:endParaRPr lang="en-US" dirty="0"/>
          </a:p>
        </p:txBody>
      </p:sp>
      <p:sp>
        <p:nvSpPr>
          <p:cNvPr id="12" name="Content Placeholder 2"/>
          <p:cNvSpPr txBox="1"/>
          <p:nvPr userDrawn="1"/>
        </p:nvSpPr>
        <p:spPr>
          <a:xfrm>
            <a:off x="367915" y="4374781"/>
            <a:ext cx="4821986" cy="15090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 panose="020B0604020202020204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 panose="020B060402020202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 panose="020B060402020202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 panose="020B060402020202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 panose="020B060402020202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 panose="020B060402020202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 panose="020B060402020202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050" dirty="0" smtClean="0">
                <a:solidFill>
                  <a:srgbClr val="FFFFFF"/>
                </a:solidFill>
                <a:latin typeface="Myriad Pro" panose="020B0503030403020204"/>
                <a:cs typeface="Myriad Pro" panose="020B0503030403020204"/>
              </a:rPr>
              <a:t>Guangdong OPPO Mobile Telecommunications Corp., Ltd</a:t>
            </a:r>
            <a:endParaRPr lang="en-US" sz="1050" dirty="0" smtClean="0">
              <a:solidFill>
                <a:srgbClr val="FFFFFF"/>
              </a:solidFill>
              <a:latin typeface="Myriad Pro" panose="020B0503030403020204"/>
              <a:cs typeface="Myriad Pro" panose="020B0503030403020204"/>
            </a:endParaRPr>
          </a:p>
          <a:p>
            <a:pPr algn="l"/>
            <a:endParaRPr lang="en-US" sz="1050" dirty="0" smtClean="0">
              <a:solidFill>
                <a:srgbClr val="FFFFFF"/>
              </a:solidFill>
              <a:latin typeface="Myriad Pro" panose="020B0503030403020204"/>
              <a:cs typeface="Myriad Pro" panose="020B0503030403020204"/>
            </a:endParaRPr>
          </a:p>
          <a:p>
            <a:pPr algn="just"/>
            <a:r>
              <a:rPr lang="zh-TW" altLang="en-US" sz="1050" dirty="0" smtClean="0">
                <a:solidFill>
                  <a:srgbClr val="FFFFFF"/>
                </a:solidFill>
                <a:latin typeface="华文细黑"/>
                <a:ea typeface="华文细黑"/>
                <a:cs typeface="华文细黑"/>
              </a:rPr>
              <a:t>广东欧珀移动通信有限公司</a:t>
            </a:r>
            <a:endParaRPr lang="en-US" altLang="zh-TW" sz="1050" dirty="0" smtClean="0">
              <a:solidFill>
                <a:srgbClr val="FFFFFF"/>
              </a:solidFill>
              <a:latin typeface="华文细黑"/>
              <a:ea typeface="华文细黑"/>
              <a:cs typeface="华文细黑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1898" y="6327919"/>
            <a:ext cx="2895600" cy="365125"/>
          </a:xfrm>
        </p:spPr>
        <p:txBody>
          <a:bodyPr anchor="t"/>
          <a:lstStyle>
            <a:lvl1pPr algn="l">
              <a:defRPr sz="1000" b="0" i="0">
                <a:solidFill>
                  <a:schemeClr val="accent1"/>
                </a:solidFill>
                <a:latin typeface="Myriad Pro Light" panose="020B0403030403020204"/>
                <a:cs typeface="Myriad Pro Light" panose="020B0403030403020204"/>
              </a:defRPr>
            </a:lvl1pPr>
          </a:lstStyle>
          <a:p>
            <a:r>
              <a:rPr lang="zh-CN" altLang="en-US" smtClean="0"/>
              <a:t>研发测试部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739228"/>
            <a:ext cx="8229600" cy="588829"/>
          </a:xfrm>
        </p:spPr>
        <p:txBody>
          <a:bodyPr lIns="0" anchor="ctr" anchorCtr="0">
            <a:normAutofit/>
          </a:bodyPr>
          <a:lstStyle>
            <a:lvl1pPr algn="l">
              <a:defRPr sz="2400" b="0" i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单击添加内容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11086"/>
            <a:ext cx="8229600" cy="4255354"/>
          </a:xfrm>
        </p:spPr>
        <p:txBody>
          <a:bodyPr lIns="0"/>
          <a:lstStyle>
            <a:lvl1pPr marL="363855" indent="-363855"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16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1pPr>
            <a:lvl2pPr>
              <a:defRPr sz="14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2pPr>
            <a:lvl3pPr>
              <a:defRPr sz="12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3pPr>
            <a:lvl4pPr>
              <a:defRPr sz="10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4pPr>
            <a:lvl5pPr>
              <a:defRPr sz="9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77737" y="6327919"/>
            <a:ext cx="2133600" cy="365125"/>
          </a:xfrm>
        </p:spPr>
        <p:txBody>
          <a:bodyPr anchor="t"/>
          <a:lstStyle>
            <a:lvl1pPr algn="r">
              <a:defRPr sz="1000" b="0" i="0">
                <a:solidFill>
                  <a:schemeClr val="accent1"/>
                </a:solidFill>
                <a:latin typeface="+mn-lt"/>
                <a:cs typeface="Myriad Pro Light" panose="020B0403030403020204"/>
              </a:defRPr>
            </a:lvl1pPr>
          </a:lstStyle>
          <a:p>
            <a:fld id="{A94A9435-FFC8-478E-A26C-3754510C7F48}" type="datetime1">
              <a:rPr lang="zh-CN" altLang="en-US" smtClean="0"/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11337" y="6327919"/>
            <a:ext cx="402934" cy="365125"/>
          </a:xfrm>
        </p:spPr>
        <p:txBody>
          <a:bodyPr anchor="t"/>
          <a:lstStyle>
            <a:lvl1pPr>
              <a:defRPr b="0" i="0">
                <a:solidFill>
                  <a:schemeClr val="accent1"/>
                </a:solidFill>
                <a:latin typeface="Myriad Pro Light" panose="020B0403030403020204"/>
                <a:cs typeface="Myriad Pro Light" panose="020B0403030403020204"/>
              </a:defRPr>
            </a:lvl1pPr>
          </a:lstStyle>
          <a:p>
            <a:fld id="{9380A3BF-C42B-5B4A-8FD1-FDF44958D935}" type="slidenum">
              <a:rPr lang="en-US" smtClean="0"/>
            </a:fld>
            <a:endParaRPr lang="en-US" dirty="0"/>
          </a:p>
        </p:txBody>
      </p:sp>
      <p:pic>
        <p:nvPicPr>
          <p:cNvPr id="10" name="Picture 9" descr="logo.g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8056" y="339159"/>
            <a:ext cx="1779598" cy="525555"/>
          </a:xfrm>
          <a:prstGeom prst="rect">
            <a:avLst/>
          </a:prstGeom>
        </p:spPr>
      </p:pic>
      <p:cxnSp>
        <p:nvCxnSpPr>
          <p:cNvPr id="9" name="直接连接符 8"/>
          <p:cNvCxnSpPr/>
          <p:nvPr userDrawn="1"/>
        </p:nvCxnSpPr>
        <p:spPr>
          <a:xfrm>
            <a:off x="457200" y="1371601"/>
            <a:ext cx="8229600" cy="1588"/>
          </a:xfrm>
          <a:prstGeom prst="line">
            <a:avLst/>
          </a:prstGeom>
          <a:ln w="12700"/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1898" y="6327919"/>
            <a:ext cx="2895600" cy="365125"/>
          </a:xfrm>
        </p:spPr>
        <p:txBody>
          <a:bodyPr anchor="t"/>
          <a:lstStyle>
            <a:lvl1pPr algn="l">
              <a:defRPr sz="1000" b="0" i="0">
                <a:solidFill>
                  <a:schemeClr val="accent1"/>
                </a:solidFill>
                <a:latin typeface="Myriad Pro Light" panose="020B0403030403020204"/>
                <a:cs typeface="Myriad Pro Light" panose="020B0403030403020204"/>
              </a:defRPr>
            </a:lvl1pPr>
          </a:lstStyle>
          <a:p>
            <a:r>
              <a:rPr lang="zh-CN" altLang="en-US" smtClean="0"/>
              <a:t>研发测试部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94338"/>
            <a:ext cx="3940640" cy="4272101"/>
          </a:xfrm>
        </p:spPr>
        <p:txBody>
          <a:bodyPr lIns="0"/>
          <a:lstStyle>
            <a:lvl1pPr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16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1pPr>
            <a:lvl2pPr>
              <a:defRPr sz="14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2pPr>
            <a:lvl3pPr>
              <a:defRPr sz="12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3pPr>
            <a:lvl4pPr>
              <a:defRPr sz="10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4pPr>
            <a:lvl5pPr>
              <a:defRPr sz="9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77737" y="6327919"/>
            <a:ext cx="2133600" cy="365125"/>
          </a:xfrm>
        </p:spPr>
        <p:txBody>
          <a:bodyPr anchor="t"/>
          <a:lstStyle>
            <a:lvl1pPr algn="r">
              <a:defRPr sz="1000" b="0" i="0">
                <a:solidFill>
                  <a:schemeClr val="accent1"/>
                </a:solidFill>
                <a:latin typeface="+mn-lt"/>
                <a:cs typeface="Myriad Pro Light" panose="020B0403030403020204"/>
              </a:defRPr>
            </a:lvl1pPr>
          </a:lstStyle>
          <a:p>
            <a:fld id="{B56F51DA-5296-452D-A6DD-EC01C1BE0783}" type="datetime1">
              <a:rPr lang="zh-CN" altLang="en-US" smtClean="0"/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11337" y="6327919"/>
            <a:ext cx="402934" cy="365125"/>
          </a:xfrm>
        </p:spPr>
        <p:txBody>
          <a:bodyPr anchor="t"/>
          <a:lstStyle>
            <a:lvl1pPr>
              <a:defRPr b="0" i="0">
                <a:solidFill>
                  <a:schemeClr val="accent1"/>
                </a:solidFill>
                <a:latin typeface="Myriad Pro Light" panose="020B0403030403020204"/>
                <a:cs typeface="Myriad Pro Light" panose="020B0403030403020204"/>
              </a:defRPr>
            </a:lvl1pPr>
          </a:lstStyle>
          <a:p>
            <a:fld id="{9380A3BF-C42B-5B4A-8FD1-FDF44958D935}" type="slidenum">
              <a:rPr lang="en-US" smtClean="0"/>
            </a:fld>
            <a:endParaRPr lang="en-US" dirty="0"/>
          </a:p>
        </p:txBody>
      </p:sp>
      <p:pic>
        <p:nvPicPr>
          <p:cNvPr id="10" name="Picture 9" descr="logo.g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8056" y="339159"/>
            <a:ext cx="1779598" cy="525555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3"/>
          </p:nvPr>
        </p:nvSpPr>
        <p:spPr>
          <a:xfrm>
            <a:off x="4746160" y="1594338"/>
            <a:ext cx="3940640" cy="4272101"/>
          </a:xfrm>
        </p:spPr>
        <p:txBody>
          <a:bodyPr lIns="0"/>
          <a:lstStyle>
            <a:lvl1pPr>
              <a:buClr>
                <a:schemeClr val="accent1"/>
              </a:buClr>
              <a:buSzPct val="70000"/>
              <a:buFont typeface="Wingdings" panose="05000000000000000000" pitchFamily="2" charset="2"/>
              <a:buChar char="n"/>
              <a:defRPr sz="16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1pPr>
            <a:lvl2pPr>
              <a:defRPr sz="14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2pPr>
            <a:lvl3pPr>
              <a:defRPr sz="12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3pPr>
            <a:lvl4pPr>
              <a:defRPr sz="10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4pPr>
            <a:lvl5pPr>
              <a:defRPr sz="900" b="0" i="0">
                <a:solidFill>
                  <a:schemeClr val="tx1"/>
                </a:solidFill>
                <a:latin typeface="Myriad Pro" panose="020B0503030403020204"/>
                <a:cs typeface="Myriad Pro" panose="020B0503030403020204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457200" y="1371601"/>
            <a:ext cx="8229600" cy="1588"/>
          </a:xfrm>
          <a:prstGeom prst="line">
            <a:avLst/>
          </a:prstGeom>
          <a:ln w="12700"/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739228"/>
            <a:ext cx="8229600" cy="588829"/>
          </a:xfrm>
        </p:spPr>
        <p:txBody>
          <a:bodyPr lIns="0" anchor="ctr" anchorCtr="0">
            <a:normAutofit/>
          </a:bodyPr>
          <a:lstStyle>
            <a:lvl1pPr algn="l">
              <a:defRPr sz="2400" b="0" i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单击添加内容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3"/>
          <p:cNvSpPr>
            <a:spLocks noGrp="1"/>
          </p:cNvSpPr>
          <p:nvPr>
            <p:ph type="pic" sz="quarter" idx="13" hasCustomPrompt="1"/>
          </p:nvPr>
        </p:nvSpPr>
        <p:spPr>
          <a:xfrm>
            <a:off x="-22225" y="1611436"/>
            <a:ext cx="8843963" cy="4318000"/>
          </a:xfrm>
          <a:solidFill>
            <a:schemeClr val="bg2">
              <a:lumMod val="9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</a:lstStyle>
          <a:p>
            <a:r>
              <a:rPr lang="en-US" dirty="0" smtClean="0"/>
              <a:t>Insert picture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1898" y="6327919"/>
            <a:ext cx="2895600" cy="365125"/>
          </a:xfrm>
        </p:spPr>
        <p:txBody>
          <a:bodyPr anchor="t"/>
          <a:lstStyle>
            <a:lvl1pPr algn="l">
              <a:defRPr sz="1000" b="0" i="0">
                <a:solidFill>
                  <a:schemeClr val="accent1"/>
                </a:solidFill>
                <a:latin typeface="Myriad Pro Light" panose="020B0403030403020204"/>
                <a:cs typeface="Myriad Pro Light" panose="020B0403030403020204"/>
              </a:defRPr>
            </a:lvl1pPr>
          </a:lstStyle>
          <a:p>
            <a:r>
              <a:rPr lang="zh-CN" altLang="en-US" smtClean="0"/>
              <a:t>研发测试部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77737" y="6327919"/>
            <a:ext cx="2133600" cy="365125"/>
          </a:xfrm>
        </p:spPr>
        <p:txBody>
          <a:bodyPr anchor="t"/>
          <a:lstStyle>
            <a:lvl1pPr algn="r">
              <a:defRPr sz="1000" b="0" i="0">
                <a:solidFill>
                  <a:schemeClr val="accent1"/>
                </a:solidFill>
                <a:latin typeface="+mn-lt"/>
                <a:cs typeface="Myriad Pro Light" panose="020B0403030403020204"/>
              </a:defRPr>
            </a:lvl1pPr>
          </a:lstStyle>
          <a:p>
            <a:fld id="{9367E731-DDCC-4429-95D9-A878FE6F3882}" type="datetime1">
              <a:rPr lang="zh-CN" altLang="en-US" smtClean="0"/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11337" y="6327919"/>
            <a:ext cx="402934" cy="365125"/>
          </a:xfrm>
        </p:spPr>
        <p:txBody>
          <a:bodyPr anchor="t"/>
          <a:lstStyle>
            <a:lvl1pPr>
              <a:defRPr b="0" i="0">
                <a:solidFill>
                  <a:schemeClr val="accent1"/>
                </a:solidFill>
                <a:latin typeface="Myriad Pro Light" panose="020B0403030403020204"/>
                <a:cs typeface="Myriad Pro Light" panose="020B0403030403020204"/>
              </a:defRPr>
            </a:lvl1pPr>
          </a:lstStyle>
          <a:p>
            <a:fld id="{9380A3BF-C42B-5B4A-8FD1-FDF44958D935}" type="slidenum">
              <a:rPr lang="en-US" smtClean="0"/>
            </a:fld>
            <a:endParaRPr lang="en-US" dirty="0"/>
          </a:p>
        </p:txBody>
      </p:sp>
      <p:pic>
        <p:nvPicPr>
          <p:cNvPr id="10" name="Picture 9" descr="logo.g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8056" y="339159"/>
            <a:ext cx="1779598" cy="525555"/>
          </a:xfrm>
          <a:prstGeom prst="rect">
            <a:avLst/>
          </a:prstGeom>
        </p:spPr>
      </p:pic>
      <p:cxnSp>
        <p:nvCxnSpPr>
          <p:cNvPr id="8" name="直接连接符 7"/>
          <p:cNvCxnSpPr/>
          <p:nvPr userDrawn="1"/>
        </p:nvCxnSpPr>
        <p:spPr>
          <a:xfrm>
            <a:off x="457200" y="1371601"/>
            <a:ext cx="8229600" cy="1588"/>
          </a:xfrm>
          <a:prstGeom prst="line">
            <a:avLst/>
          </a:prstGeom>
          <a:ln w="12700"/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739228"/>
            <a:ext cx="8229600" cy="588829"/>
          </a:xfrm>
        </p:spPr>
        <p:txBody>
          <a:bodyPr lIns="0" anchor="ctr" anchorCtr="0">
            <a:normAutofit/>
          </a:bodyPr>
          <a:lstStyle>
            <a:lvl1pPr algn="l">
              <a:defRPr sz="2400" b="0" i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单击添加内容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 smtClean="0"/>
          </a:p>
          <a:p>
            <a:pPr lvl="3"/>
            <a:r>
              <a:rPr lang="en-US" dirty="0" smtClean="0"/>
              <a:t>Fourth level</a:t>
            </a:r>
            <a:endParaRPr lang="en-US" dirty="0" smtClean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A82A6-4501-43B3-ACE4-E71D85110D45}" type="datetime1">
              <a:rPr lang="zh-CN" alt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ctr" defTabSz="457200" rtl="0" eaLnBrk="1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000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研发测试部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80A3BF-C42B-5B4A-8FD1-FDF44958D935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emf"/><Relationship Id="rId1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emf"/><Relationship Id="rId1" Type="http://schemas.openxmlformats.org/officeDocument/2006/relationships/package" Target="../embeddings/Workbook1.xlsx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2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vmlDrawing" Target="../drawings/vmlDrawing4.v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emf"/><Relationship Id="rId1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My Documents\桌面\28.jpg"/>
          <p:cNvPicPr>
            <a:picLocks noChangeAspect="1" noChangeArrowheads="1"/>
          </p:cNvPicPr>
          <p:nvPr/>
        </p:nvPicPr>
        <p:blipFill>
          <a:blip r:embed="rId1"/>
          <a:srcRect t="13902" b="15383"/>
          <a:stretch>
            <a:fillRect/>
          </a:stretch>
        </p:blipFill>
        <p:spPr bwMode="auto">
          <a:xfrm>
            <a:off x="0" y="3871356"/>
            <a:ext cx="8807572" cy="2268357"/>
          </a:xfrm>
          <a:prstGeom prst="rect">
            <a:avLst/>
          </a:prstGeom>
          <a:noFill/>
        </p:spPr>
      </p:pic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914400" y="2018767"/>
            <a:ext cx="7453423" cy="676913"/>
          </a:xfrm>
        </p:spPr>
        <p:txBody>
          <a:bodyPr>
            <a:no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600" dirty="0">
                <a:latin typeface="+mn-ea"/>
                <a:ea typeface="+mn-ea"/>
              </a:rPr>
              <a:t>游戏性能测试相关</a:t>
            </a:r>
            <a:endParaRPr lang="zh-CN" altLang="en-US" sz="3600" dirty="0">
              <a:latin typeface="+mn-ea"/>
              <a:ea typeface="+mn-ea"/>
            </a:endParaRPr>
          </a:p>
        </p:txBody>
      </p:sp>
      <p:sp>
        <p:nvSpPr>
          <p:cNvPr id="5" name="Subtitle 3"/>
          <p:cNvSpPr txBox="1"/>
          <p:nvPr/>
        </p:nvSpPr>
        <p:spPr>
          <a:xfrm>
            <a:off x="6681347" y="3540642"/>
            <a:ext cx="1990720" cy="3307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0000"/>
          </a:bodyPr>
          <a:lstStyle/>
          <a:p>
            <a:pPr marL="0" marR="0" lvl="0" indent="0" algn="ctr" defTabSz="457200" rtl="0" eaLnBrk="1" latinLnBrk="0" hangingPunct="1"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r>
              <a:rPr lang="zh-CN" altLang="en-US" sz="1400" dirty="0" smtClean="0">
                <a:cs typeface="Myriad Pro" panose="020B0503030403020204"/>
              </a:rPr>
              <a:t>手机产品测试</a:t>
            </a:r>
            <a:r>
              <a:rPr lang="zh-CN" altLang="en-US" sz="1400" smtClean="0">
                <a:cs typeface="Myriad Pro" panose="020B0503030403020204"/>
              </a:rPr>
              <a:t>中心</a:t>
            </a:r>
            <a:r>
              <a:rPr kumimoji="0" lang="zh-CN" altLang="en-US" sz="140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Myriad Pro" panose="020B0503030403020204"/>
              </a:rPr>
              <a:t>   陈炬</a:t>
            </a:r>
            <a:endParaRPr kumimoji="0" lang="en-US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lt"/>
              <a:ea typeface="+mn-ea"/>
              <a:cs typeface="Myriad Pro" panose="020B0503030403020204"/>
            </a:endParaRPr>
          </a:p>
        </p:txBody>
      </p:sp>
    </p:spTree>
  </p:cSld>
  <p:clrMapOvr>
    <a:masterClrMapping/>
  </p:clrMapOvr>
  <p:transition>
    <p:comb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b="1" dirty="0">
                <a:sym typeface="+mn-ea"/>
              </a:rPr>
              <a:t>数据统计阶段二</a:t>
            </a:r>
            <a:endParaRPr lang="zh-CN" altLang="en-US" b="1" dirty="0"/>
          </a:p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          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pPr marL="0" indent="0">
              <a:buNone/>
            </a:pPr>
            <a:r>
              <a:rPr lang="en-US" altLang="zh-CN"/>
              <a:t>                  </a:t>
            </a:r>
            <a:r>
              <a:rPr lang="zh-CN" altLang="en-US"/>
              <a:t>后续的表格上增加了一个</a:t>
            </a:r>
            <a:r>
              <a:rPr lang="en-US" altLang="zh-CN"/>
              <a:t>“</a:t>
            </a:r>
            <a:r>
              <a:rPr lang="zh-CN" altLang="en-US"/>
              <a:t>延时100M</a:t>
            </a:r>
            <a:r>
              <a:rPr lang="en-US" altLang="zh-CN"/>
              <a:t>s</a:t>
            </a:r>
            <a:r>
              <a:rPr lang="zh-CN" altLang="en-US"/>
              <a:t>以上每分钟次数</a:t>
            </a:r>
            <a:r>
              <a:rPr lang="en-US" altLang="zh-CN"/>
              <a:t>”</a:t>
            </a:r>
            <a:r>
              <a:rPr lang="zh-CN" altLang="en-US"/>
              <a:t>的数据需要我们计算，计算方法为：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   筛选后的有效数据，</a:t>
            </a:r>
            <a:r>
              <a:rPr lang="zh-CN" altLang="en-US">
                <a:sym typeface="+mn-ea"/>
              </a:rPr>
              <a:t>最后一行</a:t>
            </a:r>
            <a:r>
              <a:rPr lang="en-US" altLang="zh-CN">
                <a:sym typeface="+mn-ea"/>
              </a:rPr>
              <a:t>100ms</a:t>
            </a:r>
            <a:r>
              <a:rPr lang="zh-CN" altLang="en-US">
                <a:sym typeface="+mn-ea"/>
              </a:rPr>
              <a:t>延迟以上的数值的和，减去</a:t>
            </a:r>
            <a:r>
              <a:rPr lang="zh-CN" altLang="en-US"/>
              <a:t>第一行</a:t>
            </a:r>
            <a:r>
              <a:rPr lang="en-US" altLang="zh-CN"/>
              <a:t>100ms</a:t>
            </a:r>
            <a:r>
              <a:rPr lang="zh-CN" altLang="en-US"/>
              <a:t>延迟以上的数值的和，除以有效数据的个数，再乘以</a:t>
            </a:r>
            <a:r>
              <a:rPr lang="en-US" altLang="zh-CN"/>
              <a:t>60</a:t>
            </a:r>
            <a:r>
              <a:rPr lang="zh-CN" altLang="en-US"/>
              <a:t>即可。</a:t>
            </a:r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 dirty="0"/>
              <a:t>手机产品测试中心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A94A9435-FFC8-478E-A26C-3754510C7F48}" type="datetime1">
              <a:rPr lang="zh-CN" altLang="en-US" smtClean="0"/>
            </a:fld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15590" y="3642995"/>
            <a:ext cx="2787015" cy="81089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642995"/>
            <a:ext cx="2358390" cy="11017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825" y="3834765"/>
            <a:ext cx="2130425" cy="6191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手机产品测试中心</a:t>
            </a:r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数据分析阶段</a:t>
            </a:r>
            <a:endParaRPr lang="zh-CN" altLang="en-US" b="1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57200" y="1488935"/>
            <a:ext cx="8229600" cy="48389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 smtClean="0">
                <a:latin typeface="华文楷体" pitchFamily="2" charset="-122"/>
                <a:ea typeface="华文楷体" pitchFamily="2" charset="-122"/>
              </a:rPr>
              <a:t>   </a:t>
            </a:r>
            <a:endParaRPr lang="en-US" altLang="zh-CN" sz="2000" dirty="0" smtClean="0">
              <a:latin typeface="华文楷体" pitchFamily="2" charset="-122"/>
              <a:ea typeface="华文楷体" pitchFamily="2" charset="-122"/>
            </a:endParaRPr>
          </a:p>
          <a:p>
            <a:pPr marL="0" indent="0">
              <a:buNone/>
            </a:pPr>
            <a:r>
              <a:rPr lang="zh-CN" altLang="en-US" sz="2000" dirty="0" smtClean="0">
                <a:latin typeface="华文楷体" pitchFamily="2" charset="-122"/>
                <a:ea typeface="华文楷体" pitchFamily="2" charset="-122"/>
              </a:rPr>
              <a:t>   </a:t>
            </a:r>
            <a:r>
              <a:rPr lang="zh-CN" altLang="en-US" sz="2000" b="1" dirty="0" smtClean="0">
                <a:latin typeface="华文楷体" pitchFamily="2" charset="-122"/>
                <a:ea typeface="华文楷体" pitchFamily="2" charset="-122"/>
              </a:rPr>
              <a:t>完成所有数据统计后，根据数据呈现出来的情况进行对比，若某一项测试中，测试机与对比机差异很大，如平均帧率相差</a:t>
            </a:r>
            <a:r>
              <a:rPr lang="en-US" altLang="zh-CN" sz="2000" b="1" dirty="0" smtClean="0">
                <a:latin typeface="华文楷体" pitchFamily="2" charset="-122"/>
                <a:ea typeface="华文楷体" pitchFamily="2" charset="-122"/>
              </a:rPr>
              <a:t>2</a:t>
            </a:r>
            <a:r>
              <a:rPr lang="zh-CN" altLang="en-US" sz="2000" b="1" dirty="0" smtClean="0">
                <a:latin typeface="华文楷体" pitchFamily="2" charset="-122"/>
                <a:ea typeface="华文楷体" pitchFamily="2" charset="-122"/>
              </a:rPr>
              <a:t>帧以上、启动时间相差</a:t>
            </a:r>
            <a:r>
              <a:rPr lang="en-US" altLang="zh-CN" sz="2000" b="1" dirty="0" smtClean="0">
                <a:latin typeface="华文楷体" pitchFamily="2" charset="-122"/>
                <a:ea typeface="华文楷体" pitchFamily="2" charset="-122"/>
              </a:rPr>
              <a:t>2</a:t>
            </a:r>
            <a:r>
              <a:rPr lang="zh-CN" altLang="en-US" sz="2000" b="1" dirty="0" smtClean="0">
                <a:latin typeface="华文楷体" pitchFamily="2" charset="-122"/>
                <a:ea typeface="华文楷体" pitchFamily="2" charset="-122"/>
              </a:rPr>
              <a:t>秒以上，需针对该项进行复测。</a:t>
            </a:r>
            <a:endParaRPr lang="zh-CN" altLang="en-US" sz="2000" b="1" dirty="0" smtClean="0">
              <a:latin typeface="华文楷体" pitchFamily="2" charset="-122"/>
              <a:ea typeface="华文楷体" pitchFamily="2" charset="-122"/>
            </a:endParaRPr>
          </a:p>
          <a:p>
            <a:pPr marL="0" indent="0">
              <a:buNone/>
            </a:pPr>
            <a:r>
              <a:rPr lang="zh-CN" altLang="en-US" sz="2000" b="1" dirty="0" smtClean="0">
                <a:latin typeface="华文楷体" pitchFamily="2" charset="-122"/>
                <a:ea typeface="华文楷体" pitchFamily="2" charset="-122"/>
              </a:rPr>
              <a:t>   </a:t>
            </a:r>
            <a:endParaRPr lang="zh-CN" altLang="en-US" sz="2000" b="1" dirty="0" smtClean="0">
              <a:latin typeface="华文楷体" pitchFamily="2" charset="-122"/>
              <a:ea typeface="华文楷体" pitchFamily="2" charset="-122"/>
            </a:endParaRPr>
          </a:p>
          <a:p>
            <a:pPr marL="0" indent="0">
              <a:buNone/>
            </a:pPr>
            <a:r>
              <a:rPr lang="zh-CN" altLang="en-US" sz="2000" b="1" dirty="0" smtClean="0">
                <a:latin typeface="华文楷体" pitchFamily="2" charset="-122"/>
                <a:ea typeface="华文楷体" pitchFamily="2" charset="-122"/>
              </a:rPr>
              <a:t>   排除人为因素，复测之后还是一样的情况，就需要针对此情况抓取</a:t>
            </a:r>
            <a:r>
              <a:rPr lang="en-US" altLang="zh-CN" sz="2000" b="1" dirty="0" smtClean="0">
                <a:latin typeface="华文楷体" pitchFamily="2" charset="-122"/>
                <a:ea typeface="华文楷体" pitchFamily="2" charset="-122"/>
              </a:rPr>
              <a:t>log</a:t>
            </a:r>
            <a:r>
              <a:rPr lang="zh-CN" altLang="en-US" sz="2000" b="1" dirty="0" smtClean="0">
                <a:latin typeface="华文楷体" pitchFamily="2" charset="-122"/>
                <a:ea typeface="华文楷体" pitchFamily="2" charset="-122"/>
              </a:rPr>
              <a:t>和</a:t>
            </a:r>
            <a:r>
              <a:rPr lang="en-US" altLang="zh-CN" sz="2000" b="1" dirty="0" smtClean="0">
                <a:latin typeface="华文楷体" pitchFamily="2" charset="-122"/>
                <a:ea typeface="华文楷体" pitchFamily="2" charset="-122"/>
              </a:rPr>
              <a:t>systrace</a:t>
            </a:r>
            <a:r>
              <a:rPr lang="zh-CN" altLang="en-US" sz="2000" b="1" dirty="0" smtClean="0">
                <a:latin typeface="华文楷体" pitchFamily="2" charset="-122"/>
                <a:ea typeface="华文楷体" pitchFamily="2" charset="-122"/>
              </a:rPr>
              <a:t>，提交</a:t>
            </a:r>
            <a:r>
              <a:rPr lang="en-US" altLang="zh-CN" sz="2000" b="1" dirty="0" smtClean="0">
                <a:latin typeface="华文楷体" pitchFamily="2" charset="-122"/>
                <a:ea typeface="华文楷体" pitchFamily="2" charset="-122"/>
              </a:rPr>
              <a:t>bug</a:t>
            </a:r>
            <a:r>
              <a:rPr lang="zh-CN" altLang="en-US" sz="2000" b="1" dirty="0" smtClean="0">
                <a:latin typeface="华文楷体" pitchFamily="2" charset="-122"/>
                <a:ea typeface="华文楷体" pitchFamily="2" charset="-122"/>
              </a:rPr>
              <a:t>给对应开发分析</a:t>
            </a:r>
            <a:r>
              <a:rPr lang="zh-CN" altLang="en-US" sz="2000" dirty="0" smtClean="0">
                <a:latin typeface="华文楷体" pitchFamily="2" charset="-122"/>
                <a:ea typeface="华文楷体" pitchFamily="2" charset="-122"/>
              </a:rPr>
              <a:t>。</a:t>
            </a:r>
            <a:endParaRPr lang="zh-CN" altLang="en-US" sz="2000" dirty="0" smtClean="0"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9435-FFC8-478E-A26C-3754510C7F48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b="1"/>
              <a:t>总结</a:t>
            </a:r>
            <a:endParaRPr lang="zh-CN" altLang="en-US" b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   </a:t>
            </a:r>
            <a:endParaRPr lang="en-US" altLang="zh-CN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              </a:t>
            </a:r>
            <a:r>
              <a:rPr lang="zh-CN" altLang="en-US" b="1"/>
              <a:t>游戏性能测试分为整版和简版，简版只是删减一些测试项，测试方法不变。整个游戏性能测试下来需要注意的地方较多，实际操作中也会遇到一些不可预期的问题，需严格按照测试前提、测试要求进行妥善处理。</a:t>
            </a:r>
            <a:endParaRPr lang="zh-CN" altLang="en-US" b="1"/>
          </a:p>
          <a:p>
            <a:pPr marL="0" indent="0">
              <a:buNone/>
            </a:pPr>
            <a:r>
              <a:rPr lang="zh-CN" altLang="en-US"/>
              <a:t> 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         </a:t>
            </a:r>
            <a:r>
              <a:rPr lang="zh-CN" altLang="en-US" b="1"/>
              <a:t>游戏性能测试也会根据时下比较流行的游戏进行调整，或者调整一些测试细节，尽可能的以数据体现出测试机的游戏性能优异情况，并及时发现问题，解决问题，提升机器的整体性能。</a:t>
            </a:r>
            <a:endParaRPr lang="zh-CN" altLang="en-US" b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 dirty="0"/>
              <a:t>手机产品测试中心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A94A9435-FFC8-478E-A26C-3754510C7F48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br>
              <a:rPr lang="en-US" dirty="0" smtClean="0"/>
            </a:br>
            <a:r>
              <a:rPr lang="zh-CN" altLang="en-US" dirty="0" smtClean="0"/>
              <a:t>谢谢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4294967295"/>
          </p:nvPr>
        </p:nvSpPr>
        <p:spPr>
          <a:xfrm>
            <a:off x="0" y="6327775"/>
            <a:ext cx="2895600" cy="365125"/>
          </a:xfrm>
        </p:spPr>
        <p:txBody>
          <a:bodyPr/>
          <a:lstStyle/>
          <a:p>
            <a:r>
              <a:rPr lang="zh-CN" altLang="en-US" dirty="0" smtClean="0"/>
              <a:t>手机产品测试中心</a:t>
            </a:r>
            <a:endParaRPr lang="en-US" dirty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手机产品测试中心</a:t>
            </a:r>
            <a:endParaRPr lang="en-US" altLang="zh-CN" dirty="0" smtClean="0"/>
          </a:p>
        </p:txBody>
      </p:sp>
      <p:sp>
        <p:nvSpPr>
          <p:cNvPr id="17" name="Title 1"/>
          <p:cNvSpPr txBox="1"/>
          <p:nvPr/>
        </p:nvSpPr>
        <p:spPr>
          <a:xfrm>
            <a:off x="411294" y="825526"/>
            <a:ext cx="8229600" cy="496498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/>
          <a:p>
            <a:pPr lvl="0">
              <a:spcBef>
                <a:spcPct val="0"/>
              </a:spcBef>
            </a:pPr>
            <a:r>
              <a:rPr lang="zh-CN" altLang="en-US" sz="3200" b="1" noProof="0" dirty="0" smtClean="0">
                <a:latin typeface="+mn-ea"/>
              </a:rPr>
              <a:t>目录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n-ea"/>
              <a:cs typeface="Myriad Pro" panose="020B0503030403020204"/>
            </a:endParaRP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28EEF-50A3-4FF0-BE4A-BF682559CB41}" type="datetime1">
              <a:rPr lang="zh-CN" altLang="en-US" smtClean="0"/>
            </a:fld>
            <a:endParaRPr lang="en-US" dirty="0"/>
          </a:p>
        </p:txBody>
      </p:sp>
      <p:sp>
        <p:nvSpPr>
          <p:cNvPr id="21" name="Rectangle 9"/>
          <p:cNvSpPr>
            <a:spLocks noChangeArrowheads="1"/>
          </p:cNvSpPr>
          <p:nvPr/>
        </p:nvSpPr>
        <p:spPr bwMode="gray">
          <a:xfrm>
            <a:off x="1476375" y="2355850"/>
            <a:ext cx="495300" cy="304800"/>
          </a:xfrm>
          <a:prstGeom prst="rect">
            <a:avLst/>
          </a:prstGeom>
          <a:solidFill>
            <a:schemeClr val="bg1"/>
          </a:solidFill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pPr algn="ctr">
              <a:buFont typeface="Wingdings" panose="05000000000000000000" pitchFamily="2" charset="2"/>
              <a:buNone/>
            </a:pPr>
            <a:r>
              <a:rPr lang="en-US" altLang="zh-CN" sz="1600" b="1" dirty="0">
                <a:ea typeface="微软雅黑" panose="020B0503020204020204" pitchFamily="34" charset="-122"/>
                <a:cs typeface="Arial" panose="020B0604020202020204" pitchFamily="34" charset="0"/>
              </a:rPr>
              <a:t>2</a:t>
            </a:r>
            <a:endParaRPr lang="en-US" altLang="zh-CN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2" name="Rectangle 10"/>
          <p:cNvSpPr>
            <a:spLocks noChangeArrowheads="1"/>
          </p:cNvSpPr>
          <p:nvPr/>
        </p:nvSpPr>
        <p:spPr bwMode="gray">
          <a:xfrm>
            <a:off x="2275205" y="2355850"/>
            <a:ext cx="4808855" cy="289560"/>
          </a:xfrm>
          <a:prstGeom prst="rect">
            <a:avLst/>
          </a:prstGeom>
          <a:solidFill>
            <a:schemeClr val="bg1"/>
          </a:solidFill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r>
              <a:rPr lang="zh-CN" altLang="en-US" sz="1600" b="1" dirty="0">
                <a:ea typeface="微软雅黑" panose="020B0503020204020204" pitchFamily="34" charset="-122"/>
                <a:cs typeface="Arial" panose="020B0604020202020204" pitchFamily="34" charset="0"/>
              </a:rPr>
              <a:t>准备阶段</a:t>
            </a:r>
            <a:endParaRPr lang="zh-CN" altLang="en-US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3" name="Rectangle 9"/>
          <p:cNvSpPr>
            <a:spLocks noChangeArrowheads="1"/>
          </p:cNvSpPr>
          <p:nvPr/>
        </p:nvSpPr>
        <p:spPr bwMode="gray">
          <a:xfrm>
            <a:off x="1476375" y="2969895"/>
            <a:ext cx="495300" cy="304165"/>
          </a:xfrm>
          <a:prstGeom prst="rect">
            <a:avLst/>
          </a:prstGeom>
          <a:solidFill>
            <a:schemeClr val="bg1"/>
          </a:solidFill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zh-CN" sz="1600" b="1" dirty="0">
                <a:ea typeface="微软雅黑" panose="020B0503020204020204" pitchFamily="34" charset="-122"/>
                <a:cs typeface="Arial" panose="020B0604020202020204" pitchFamily="34" charset="0"/>
              </a:rPr>
              <a:t>3</a:t>
            </a:r>
            <a:endParaRPr lang="en-US" altLang="zh-CN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4" name="Rectangle 10"/>
          <p:cNvSpPr>
            <a:spLocks noChangeArrowheads="1"/>
          </p:cNvSpPr>
          <p:nvPr/>
        </p:nvSpPr>
        <p:spPr bwMode="gray">
          <a:xfrm>
            <a:off x="2264410" y="2969260"/>
            <a:ext cx="4808855" cy="283210"/>
          </a:xfrm>
          <a:prstGeom prst="rect">
            <a:avLst/>
          </a:prstGeom>
          <a:noFill/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r>
              <a:rPr lang="zh-CN" altLang="en-US" sz="1600" b="1" dirty="0" smtClean="0">
                <a:ea typeface="微软雅黑" panose="020B0503020204020204" pitchFamily="34" charset="-122"/>
                <a:cs typeface="Arial" panose="020B0604020202020204" pitchFamily="34" charset="0"/>
              </a:rPr>
              <a:t>测试阶段一</a:t>
            </a:r>
            <a:endParaRPr lang="zh-CN" altLang="en-US" sz="16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5" name="Rectangle 9"/>
          <p:cNvSpPr>
            <a:spLocks noChangeArrowheads="1"/>
          </p:cNvSpPr>
          <p:nvPr/>
        </p:nvSpPr>
        <p:spPr bwMode="gray">
          <a:xfrm>
            <a:off x="1476375" y="3583305"/>
            <a:ext cx="495300" cy="273050"/>
          </a:xfrm>
          <a:prstGeom prst="rect">
            <a:avLst/>
          </a:prstGeom>
          <a:solidFill>
            <a:schemeClr val="bg1"/>
          </a:solidFill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zh-CN" sz="1600" b="1" dirty="0">
                <a:ea typeface="微软雅黑" panose="020B0503020204020204" pitchFamily="34" charset="-122"/>
                <a:cs typeface="Arial" panose="020B0604020202020204" pitchFamily="34" charset="0"/>
              </a:rPr>
              <a:t>4</a:t>
            </a:r>
            <a:endParaRPr lang="en-US" altLang="zh-CN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" name="Rectangle 10"/>
          <p:cNvSpPr>
            <a:spLocks noChangeArrowheads="1"/>
          </p:cNvSpPr>
          <p:nvPr/>
        </p:nvSpPr>
        <p:spPr bwMode="gray">
          <a:xfrm>
            <a:off x="2264410" y="3583940"/>
            <a:ext cx="4808855" cy="274955"/>
          </a:xfrm>
          <a:prstGeom prst="rect">
            <a:avLst/>
          </a:prstGeom>
          <a:noFill/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pPr>
              <a:defRPr/>
            </a:pPr>
            <a:r>
              <a:rPr lang="zh-CN" altLang="en-US" sz="1600" b="1">
                <a:ea typeface="微软雅黑" panose="020B0503020204020204" pitchFamily="34" charset="-122"/>
                <a:cs typeface="Arial" panose="020B0604020202020204" pitchFamily="34" charset="0"/>
              </a:rPr>
              <a:t>测试阶段二</a:t>
            </a:r>
            <a:endParaRPr lang="zh-CN" altLang="en-US" sz="1600" b="1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7" name="Rectangle 9"/>
          <p:cNvSpPr>
            <a:spLocks noChangeArrowheads="1"/>
          </p:cNvSpPr>
          <p:nvPr/>
        </p:nvSpPr>
        <p:spPr bwMode="gray">
          <a:xfrm>
            <a:off x="1476375" y="1743075"/>
            <a:ext cx="495300" cy="281940"/>
          </a:xfrm>
          <a:prstGeom prst="rect">
            <a:avLst/>
          </a:prstGeom>
          <a:solidFill>
            <a:schemeClr val="bg1"/>
          </a:solidFill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pPr algn="ctr">
              <a:buFont typeface="Wingdings" panose="05000000000000000000" pitchFamily="2" charset="2"/>
              <a:buNone/>
              <a:defRPr/>
            </a:pPr>
            <a:r>
              <a:rPr lang="en-US" altLang="zh-CN" sz="1600" b="1" dirty="0" smtClean="0"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  <a:endParaRPr lang="en-US" altLang="zh-CN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8" name="Rectangle 10"/>
          <p:cNvSpPr>
            <a:spLocks noChangeArrowheads="1"/>
          </p:cNvSpPr>
          <p:nvPr/>
        </p:nvSpPr>
        <p:spPr bwMode="gray">
          <a:xfrm>
            <a:off x="2264410" y="1760855"/>
            <a:ext cx="4808855" cy="253365"/>
          </a:xfrm>
          <a:prstGeom prst="rect">
            <a:avLst/>
          </a:prstGeom>
          <a:solidFill>
            <a:schemeClr val="bg1"/>
          </a:solidFill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r>
              <a:rPr lang="zh-CN" altLang="en-US" sz="1600" b="1">
                <a:ea typeface="微软雅黑" panose="020B0503020204020204" pitchFamily="34" charset="-122"/>
                <a:cs typeface="Arial" panose="020B0604020202020204" pitchFamily="34" charset="0"/>
              </a:rPr>
              <a:t>背景与目标</a:t>
            </a:r>
            <a:endParaRPr lang="zh-CN" altLang="en-US" sz="1600" b="1" dirty="0" smtClean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9" name="Rectangle 9"/>
          <p:cNvSpPr>
            <a:spLocks noChangeArrowheads="1"/>
          </p:cNvSpPr>
          <p:nvPr/>
        </p:nvSpPr>
        <p:spPr bwMode="gray">
          <a:xfrm>
            <a:off x="1476375" y="4199255"/>
            <a:ext cx="495300" cy="255905"/>
          </a:xfrm>
          <a:prstGeom prst="rect">
            <a:avLst/>
          </a:prstGeom>
          <a:solidFill>
            <a:schemeClr val="bg1"/>
          </a:solidFill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zh-CN" sz="1600" b="1" dirty="0">
                <a:ea typeface="微软雅黑" panose="020B0503020204020204" pitchFamily="34" charset="-122"/>
                <a:cs typeface="Arial" panose="020B0604020202020204" pitchFamily="34" charset="0"/>
              </a:rPr>
              <a:t>5</a:t>
            </a:r>
            <a:endParaRPr lang="en-US" altLang="zh-CN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Rectangle 10"/>
          <p:cNvSpPr>
            <a:spLocks noChangeArrowheads="1"/>
          </p:cNvSpPr>
          <p:nvPr/>
        </p:nvSpPr>
        <p:spPr bwMode="gray">
          <a:xfrm>
            <a:off x="2264410" y="4188460"/>
            <a:ext cx="4808855" cy="290195"/>
          </a:xfrm>
          <a:prstGeom prst="rect">
            <a:avLst/>
          </a:prstGeom>
          <a:noFill/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pPr>
              <a:defRPr/>
            </a:pPr>
            <a:r>
              <a:rPr lang="zh-CN" altLang="en-US" sz="1600" b="1" dirty="0">
                <a:ea typeface="微软雅黑" panose="020B0503020204020204" pitchFamily="34" charset="-122"/>
              </a:rPr>
              <a:t>测试阶段三</a:t>
            </a:r>
            <a:endParaRPr lang="zh-CN" altLang="en-US" sz="1600" b="1" dirty="0">
              <a:ea typeface="微软雅黑" panose="020B0503020204020204" pitchFamily="34" charset="-122"/>
            </a:endParaRPr>
          </a:p>
        </p:txBody>
      </p:sp>
      <p:sp>
        <p:nvSpPr>
          <p:cNvPr id="15" name="Rectangle 9"/>
          <p:cNvSpPr>
            <a:spLocks noChangeArrowheads="1"/>
          </p:cNvSpPr>
          <p:nvPr/>
        </p:nvSpPr>
        <p:spPr bwMode="gray">
          <a:xfrm>
            <a:off x="1478280" y="4803140"/>
            <a:ext cx="495300" cy="273050"/>
          </a:xfrm>
          <a:prstGeom prst="rect">
            <a:avLst/>
          </a:prstGeom>
          <a:solidFill>
            <a:schemeClr val="bg1"/>
          </a:solidFill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zh-CN" sz="1600" b="1" dirty="0">
                <a:ea typeface="微软雅黑" panose="020B0503020204020204" pitchFamily="34" charset="-122"/>
                <a:cs typeface="Arial" panose="020B0604020202020204" pitchFamily="34" charset="0"/>
              </a:rPr>
              <a:t>6</a:t>
            </a:r>
            <a:endParaRPr lang="en-US" altLang="zh-CN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" name="Rectangle 10"/>
          <p:cNvSpPr>
            <a:spLocks noChangeArrowheads="1"/>
          </p:cNvSpPr>
          <p:nvPr/>
        </p:nvSpPr>
        <p:spPr bwMode="gray">
          <a:xfrm>
            <a:off x="2275205" y="4785360"/>
            <a:ext cx="4808855" cy="304165"/>
          </a:xfrm>
          <a:prstGeom prst="rect">
            <a:avLst/>
          </a:prstGeom>
          <a:noFill/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pPr>
              <a:defRPr/>
            </a:pPr>
            <a:r>
              <a:rPr lang="zh-CN" altLang="en-US" sz="1600" b="1" dirty="0">
                <a:ea typeface="微软雅黑" panose="020B0503020204020204" pitchFamily="34" charset="-122"/>
              </a:rPr>
              <a:t>数据统计阶段</a:t>
            </a:r>
            <a:endParaRPr lang="zh-CN" altLang="en-US" sz="1600" b="1" dirty="0">
              <a:ea typeface="微软雅黑" panose="020B0503020204020204" pitchFamily="34" charset="-122"/>
            </a:endParaRPr>
          </a:p>
        </p:txBody>
      </p:sp>
      <p:sp>
        <p:nvSpPr>
          <p:cNvPr id="20" name="Rectangle 10"/>
          <p:cNvSpPr>
            <a:spLocks noChangeArrowheads="1"/>
          </p:cNvSpPr>
          <p:nvPr/>
        </p:nvSpPr>
        <p:spPr bwMode="gray">
          <a:xfrm>
            <a:off x="2266315" y="5417185"/>
            <a:ext cx="4808855" cy="267970"/>
          </a:xfrm>
          <a:prstGeom prst="rect">
            <a:avLst/>
          </a:prstGeom>
          <a:noFill/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pPr>
              <a:defRPr/>
            </a:pPr>
            <a:r>
              <a:rPr lang="zh-CN" altLang="en-US" sz="1600" b="1" dirty="0" smtClean="0">
                <a:ea typeface="微软雅黑" panose="020B0503020204020204" pitchFamily="34" charset="-122"/>
              </a:rPr>
              <a:t>数据分析阶段</a:t>
            </a:r>
            <a:endParaRPr lang="zh-CN" altLang="en-US" sz="1600" b="1" dirty="0" smtClean="0">
              <a:ea typeface="微软雅黑" panose="020B0503020204020204" pitchFamily="34" charset="-122"/>
            </a:endParaRPr>
          </a:p>
        </p:txBody>
      </p:sp>
      <p:sp>
        <p:nvSpPr>
          <p:cNvPr id="31" name="Rectangle 9"/>
          <p:cNvSpPr>
            <a:spLocks noChangeArrowheads="1"/>
          </p:cNvSpPr>
          <p:nvPr/>
        </p:nvSpPr>
        <p:spPr bwMode="gray">
          <a:xfrm>
            <a:off x="1469390" y="5418455"/>
            <a:ext cx="495300" cy="239395"/>
          </a:xfrm>
          <a:prstGeom prst="rect">
            <a:avLst/>
          </a:prstGeom>
          <a:solidFill>
            <a:schemeClr val="bg1"/>
          </a:solidFill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lstStyle/>
          <a:p>
            <a:pPr algn="ctr">
              <a:defRPr/>
            </a:pPr>
            <a:r>
              <a:rPr lang="en-US" altLang="zh-CN" sz="1600" b="1" dirty="0" smtClean="0">
                <a:ea typeface="微软雅黑" panose="020B0503020204020204" pitchFamily="34" charset="-122"/>
                <a:cs typeface="Arial" panose="020B0604020202020204" pitchFamily="34" charset="0"/>
              </a:rPr>
              <a:t>7</a:t>
            </a:r>
            <a:endParaRPr lang="en-US" altLang="zh-CN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Rectangle 9"/>
          <p:cNvSpPr>
            <a:spLocks noChangeArrowheads="1"/>
          </p:cNvSpPr>
          <p:nvPr/>
        </p:nvSpPr>
        <p:spPr bwMode="gray">
          <a:xfrm>
            <a:off x="1478280" y="5983605"/>
            <a:ext cx="495300" cy="239395"/>
          </a:xfrm>
          <a:prstGeom prst="rect">
            <a:avLst/>
          </a:prstGeom>
          <a:solidFill>
            <a:schemeClr val="bg1"/>
          </a:solidFill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p>
            <a:pPr algn="ctr">
              <a:defRPr/>
            </a:pPr>
            <a:r>
              <a:rPr lang="en-US" altLang="zh-CN" sz="1600" b="1" dirty="0">
                <a:ea typeface="微软雅黑" panose="020B0503020204020204" pitchFamily="34" charset="-122"/>
                <a:cs typeface="Arial" panose="020B0604020202020204" pitchFamily="34" charset="0"/>
              </a:rPr>
              <a:t>8</a:t>
            </a:r>
            <a:endParaRPr lang="en-US" altLang="zh-CN" sz="1600" b="1" dirty="0"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Rectangle 10"/>
          <p:cNvSpPr>
            <a:spLocks noChangeArrowheads="1"/>
          </p:cNvSpPr>
          <p:nvPr/>
        </p:nvSpPr>
        <p:spPr bwMode="gray">
          <a:xfrm>
            <a:off x="2275205" y="5955030"/>
            <a:ext cx="4808855" cy="267970"/>
          </a:xfrm>
          <a:prstGeom prst="rect">
            <a:avLst/>
          </a:prstGeom>
          <a:noFill/>
          <a:ln w="6350" algn="ctr">
            <a:solidFill>
              <a:schemeClr val="accent1"/>
            </a:solidFill>
            <a:miter lim="800000"/>
          </a:ln>
        </p:spPr>
        <p:txBody>
          <a:bodyPr wrap="none" anchor="ctr"/>
          <a:p>
            <a:pPr>
              <a:defRPr/>
            </a:pPr>
            <a:r>
              <a:rPr lang="zh-CN" altLang="en-US" sz="1600" b="1" dirty="0" smtClean="0">
                <a:ea typeface="微软雅黑" panose="020B0503020204020204" pitchFamily="34" charset="-122"/>
              </a:rPr>
              <a:t>总结</a:t>
            </a:r>
            <a:endParaRPr lang="zh-CN" altLang="en-US" sz="1600" b="1" dirty="0" smtClean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手机产品测试中心</a:t>
            </a:r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smtClean="0">
                <a:cs typeface="Arial" panose="020B0604020202020204" pitchFamily="34" charset="0"/>
              </a:rPr>
              <a:t>1</a:t>
            </a:r>
            <a:r>
              <a:rPr lang="zh-CN" altLang="en-US" b="1" smtClean="0">
                <a:cs typeface="Arial" panose="020B0604020202020204" pitchFamily="34" charset="0"/>
              </a:rPr>
              <a:t>、背景与目的</a:t>
            </a:r>
            <a:endParaRPr lang="zh-CN" altLang="en-US" b="1" dirty="0">
              <a:cs typeface="Arial" panose="020B0604020202020204" pitchFamily="34" charset="0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731520" y="1488935"/>
            <a:ext cx="7783152" cy="466769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kumimoji="1" lang="en-US" altLang="zh-CN" sz="1400"/>
          </a:p>
          <a:p>
            <a:pPr marL="0" indent="0">
              <a:buNone/>
            </a:pPr>
            <a:endParaRPr kumimoji="1" lang="en-US" altLang="zh-CN" sz="2000"/>
          </a:p>
          <a:p>
            <a:r>
              <a:rPr kumimoji="1" lang="zh-CN" altLang="en-US" sz="2000" b="1"/>
              <a:t>背景：随着公司的不断发展，所生产的机型越来越多。各个机型的性能表现各异，需要有一个定性的标准来衡量。</a:t>
            </a:r>
            <a:endParaRPr kumimoji="1" lang="zh-CN" altLang="en-US" sz="2000" b="1"/>
          </a:p>
          <a:p>
            <a:pPr marL="0" indent="0">
              <a:buNone/>
            </a:pPr>
            <a:endParaRPr kumimoji="1" lang="zh-CN" altLang="en-US" sz="2000" b="1"/>
          </a:p>
          <a:p>
            <a:r>
              <a:rPr kumimoji="1" lang="zh-CN" altLang="en-US" sz="2000" b="1"/>
              <a:t>目的：以游戏性能来说，不同机型、不同平台、不同系统版本间的差异需要我们进行细致、精确的测试来区分开来，以及对比</a:t>
            </a:r>
            <a:r>
              <a:rPr kumimoji="1" lang="en-US" altLang="zh-CN" sz="2000" b="1"/>
              <a:t>oppo</a:t>
            </a:r>
            <a:r>
              <a:rPr kumimoji="1" lang="zh-CN" altLang="en-US" sz="2000" b="1"/>
              <a:t>机器与竞品机之间的优劣情况。</a:t>
            </a:r>
            <a:r>
              <a:rPr kumimoji="1" lang="en-US" altLang="zh-CN" sz="1400"/>
              <a:t>   </a:t>
            </a:r>
            <a:endParaRPr lang="en-US" altLang="zh-CN" sz="2000" dirty="0" smtClean="0"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9435-FFC8-478E-A26C-3754510C7F48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手机产品测试中心</a:t>
            </a:r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>
                <a:cs typeface="Arial" panose="020B0604020202020204" pitchFamily="34" charset="0"/>
              </a:rPr>
              <a:t>2</a:t>
            </a:r>
            <a:r>
              <a:rPr lang="zh-CN" altLang="en-US" b="1">
                <a:cs typeface="Arial" panose="020B0604020202020204" pitchFamily="34" charset="0"/>
              </a:rPr>
              <a:t>、</a:t>
            </a:r>
            <a:r>
              <a:rPr lang="zh-CN" altLang="zh-CN" b="1">
                <a:cs typeface="Arial" panose="020B0604020202020204" pitchFamily="34" charset="0"/>
              </a:rPr>
              <a:t>准备阶段</a:t>
            </a:r>
            <a:endParaRPr lang="zh-CN" altLang="zh-CN" b="1" dirty="0">
              <a:cs typeface="Arial" panose="020B0604020202020204" pitchFamily="34" charset="0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57199" y="1595119"/>
            <a:ext cx="8229601" cy="4732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zh-CN" altLang="en-US" sz="2000" b="1" smtClean="0"/>
              <a:t>进行游戏性能测试前，首先我们要准备好以下几点：</a:t>
            </a:r>
            <a:endParaRPr kumimoji="1" lang="zh-CN" altLang="en-US" sz="2000" b="1" smtClean="0"/>
          </a:p>
          <a:p>
            <a:pPr marL="0" indent="0">
              <a:buNone/>
            </a:pPr>
            <a:endParaRPr kumimoji="1" lang="zh-CN" altLang="en-US" b="1">
              <a:sym typeface="+mn-ea"/>
            </a:endParaRPr>
          </a:p>
          <a:p>
            <a:pPr marL="0" indent="0">
              <a:buNone/>
            </a:pPr>
            <a:r>
              <a:rPr kumimoji="1" lang="zh-CN" altLang="en-US" b="1">
                <a:sym typeface="+mn-ea"/>
              </a:rPr>
              <a:t>（</a:t>
            </a:r>
            <a:r>
              <a:rPr kumimoji="1" lang="en-US" altLang="zh-CN" b="1">
                <a:sym typeface="+mn-ea"/>
              </a:rPr>
              <a:t>1</a:t>
            </a:r>
            <a:r>
              <a:rPr kumimoji="1" lang="zh-CN" altLang="en-US" b="1">
                <a:sym typeface="+mn-ea"/>
              </a:rPr>
              <a:t>）</a:t>
            </a:r>
            <a:r>
              <a:rPr kumimoji="1" lang="zh-CN" altLang="en-US" smtClean="0"/>
              <a:t>测试的是什么机型，了解该机型的相应参数配置。如，该机型是什么平台的机器、运行内存多少、</a:t>
            </a:r>
            <a:r>
              <a:rPr kumimoji="1" lang="en-US" altLang="zh-CN" smtClean="0"/>
              <a:t>cpu</a:t>
            </a:r>
            <a:r>
              <a:rPr kumimoji="1" lang="zh-CN" altLang="en-US" smtClean="0"/>
              <a:t>和</a:t>
            </a:r>
            <a:r>
              <a:rPr kumimoji="1" lang="en-US" altLang="zh-CN" smtClean="0"/>
              <a:t>gpu</a:t>
            </a:r>
            <a:r>
              <a:rPr kumimoji="1" lang="zh-CN" altLang="en-US" smtClean="0"/>
              <a:t>的参数等。</a:t>
            </a:r>
            <a:endParaRPr kumimoji="1" lang="zh-CN" altLang="en-US" smtClean="0"/>
          </a:p>
          <a:p>
            <a:pPr marL="0" indent="0">
              <a:buNone/>
            </a:pPr>
            <a:endParaRPr kumimoji="1" lang="zh-CN" altLang="en-US" b="1">
              <a:sym typeface="+mn-ea"/>
            </a:endParaRPr>
          </a:p>
          <a:p>
            <a:pPr marL="0" indent="0">
              <a:buNone/>
            </a:pPr>
            <a:r>
              <a:rPr kumimoji="1" lang="zh-CN" altLang="en-US" b="1">
                <a:sym typeface="+mn-ea"/>
              </a:rPr>
              <a:t>（</a:t>
            </a:r>
            <a:r>
              <a:rPr kumimoji="1" lang="en-US" altLang="zh-CN" b="1">
                <a:sym typeface="+mn-ea"/>
              </a:rPr>
              <a:t>2</a:t>
            </a:r>
            <a:r>
              <a:rPr kumimoji="1" lang="zh-CN" altLang="en-US" b="1">
                <a:sym typeface="+mn-ea"/>
              </a:rPr>
              <a:t>）</a:t>
            </a:r>
            <a:r>
              <a:rPr kumimoji="1" lang="zh-CN" altLang="en-US">
                <a:sym typeface="+mn-ea"/>
              </a:rPr>
              <a:t>确认好软件版本，做好机器间的区分。</a:t>
            </a:r>
            <a:endParaRPr kumimoji="1" lang="zh-CN" altLang="en-US">
              <a:sym typeface="+mn-ea"/>
            </a:endParaRPr>
          </a:p>
          <a:p>
            <a:pPr marL="0" indent="0">
              <a:buNone/>
            </a:pPr>
            <a:endParaRPr kumimoji="1" lang="en-US" altLang="zh-CN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r>
              <a:rPr kumimoji="1" lang="zh-CN" altLang="en-US" dirty="0" smtClean="0">
                <a:latin typeface="华文楷体" pitchFamily="2" charset="-122"/>
                <a:ea typeface="华文楷体" pitchFamily="2" charset="-122"/>
                <a:sym typeface="+mn-ea"/>
              </a:rPr>
              <a:t>（</a:t>
            </a:r>
            <a:r>
              <a:rPr kumimoji="1" lang="en-US" altLang="zh-CN" b="1" dirty="0" smtClean="0">
                <a:latin typeface="华文楷体" pitchFamily="2" charset="-122"/>
                <a:ea typeface="华文楷体" pitchFamily="2" charset="-122"/>
                <a:sym typeface="+mn-ea"/>
              </a:rPr>
              <a:t>3</a:t>
            </a: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）有要求与竞品机对比的话，准备好竞品机，用以同时测试做数据对比。</a:t>
            </a: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（</a:t>
            </a:r>
            <a:r>
              <a:rPr kumimoji="1" lang="en-US" altLang="zh-CN" b="1" dirty="0" smtClean="0">
                <a:latin typeface="华文楷体" pitchFamily="2" charset="-122"/>
                <a:ea typeface="华文楷体" pitchFamily="2" charset="-122"/>
                <a:sym typeface="+mn-ea"/>
              </a:rPr>
              <a:t>4</a:t>
            </a: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）安装测试所需的应用，提前做好应用更新。</a:t>
            </a: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（</a:t>
            </a:r>
            <a:r>
              <a:rPr kumimoji="1" lang="en-US" altLang="zh-CN" b="1" dirty="0" smtClean="0">
                <a:latin typeface="华文楷体" pitchFamily="2" charset="-122"/>
                <a:ea typeface="华文楷体" pitchFamily="2" charset="-122"/>
                <a:sym typeface="+mn-ea"/>
              </a:rPr>
              <a:t>5</a:t>
            </a: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）若需要填充内存则安装内存填充工具填充。我们一般用到的内存填充工具是DoraemonBox_Sogou_V7.5.7_98</a:t>
            </a:r>
            <a:r>
              <a:rPr kumimoji="1" lang="en-US" altLang="zh-CN" b="1" dirty="0" smtClean="0">
                <a:latin typeface="华文楷体" pitchFamily="2" charset="-122"/>
                <a:ea typeface="华文楷体" pitchFamily="2" charset="-122"/>
                <a:sym typeface="+mn-ea"/>
              </a:rPr>
              <a:t>.apk</a:t>
            </a: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，如下。在添加工具一栏添加内存填充、文件生成即可，内存指运行内存，填充到一半以下，存储填充到</a:t>
            </a:r>
            <a:r>
              <a:rPr kumimoji="1" lang="en-US" altLang="zh-CN" b="1" dirty="0" smtClean="0">
                <a:latin typeface="华文楷体" pitchFamily="2" charset="-122"/>
                <a:ea typeface="华文楷体" pitchFamily="2" charset="-122"/>
                <a:sym typeface="+mn-ea"/>
              </a:rPr>
              <a:t>10G</a:t>
            </a: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一下。</a:t>
            </a: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9435-FFC8-478E-A26C-3754510C7F48}" type="datetime1">
              <a:rPr lang="zh-CN" altLang="en-US" smtClean="0"/>
            </a:fld>
            <a:endParaRPr lang="en-US" dirty="0"/>
          </a:p>
        </p:txBody>
      </p:sp>
      <p:graphicFrame>
        <p:nvGraphicFramePr>
          <p:cNvPr id="8" name="对象 7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5622925" y="5489575"/>
          <a:ext cx="923925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" showAsIcon="1" r:id="rId1" imgW="923925" imgH="838200" progId="Package">
                  <p:embed/>
                </p:oleObj>
              </mc:Choice>
              <mc:Fallback>
                <p:oleObj name="" showAsIcon="1" r:id="rId1" imgW="923925" imgH="838200" progId="Package">
                  <p:embed/>
                  <p:pic>
                    <p:nvPicPr>
                      <p:cNvPr id="0" name="图片 204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622925" y="5489575"/>
                        <a:ext cx="923925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b="1">
                <a:cs typeface="Arial" panose="020B0604020202020204" pitchFamily="34" charset="0"/>
                <a:sym typeface="+mn-ea"/>
              </a:rPr>
              <a:t>2.1</a:t>
            </a:r>
            <a:r>
              <a:rPr lang="zh-CN" altLang="en-US" b="1">
                <a:cs typeface="Arial" panose="020B0604020202020204" pitchFamily="34" charset="0"/>
                <a:sym typeface="+mn-ea"/>
              </a:rPr>
              <a:t>、</a:t>
            </a:r>
            <a:r>
              <a:rPr lang="zh-CN" altLang="zh-CN" b="1">
                <a:cs typeface="Arial" panose="020B0604020202020204" pitchFamily="34" charset="0"/>
                <a:sym typeface="+mn-ea"/>
              </a:rPr>
              <a:t>准备阶段</a:t>
            </a:r>
            <a:endParaRPr lang="zh-CN" altLang="zh-CN" b="1" dirty="0">
              <a:cs typeface="Arial" panose="020B0604020202020204" pitchFamily="34" charset="0"/>
            </a:endParaRPr>
          </a:p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（</a:t>
            </a:r>
            <a:r>
              <a:rPr kumimoji="1" lang="en-US" altLang="zh-CN" b="1" dirty="0" smtClean="0">
                <a:latin typeface="华文楷体" pitchFamily="2" charset="-122"/>
                <a:ea typeface="华文楷体" pitchFamily="2" charset="-122"/>
                <a:sym typeface="+mn-ea"/>
              </a:rPr>
              <a:t>6</a:t>
            </a: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）安装记录帧率的测试工具。</a:t>
            </a: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         帧率工具是我们整个游戏性能测试最重要的工具，我们所有测试所需要的数据都  </a:t>
            </a: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来源于该工具生成的文档中，必须保证工具能正常生成数据。在测试之前最好检查一下帧率工具是否生成了数据。</a:t>
            </a: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         在服务器（</a:t>
            </a:r>
            <a:r>
              <a:rPr kumimoji="1" lang="zh-CN" altLang="en-US" dirty="0" smtClean="0">
                <a:latin typeface="华文楷体" pitchFamily="2" charset="-122"/>
                <a:ea typeface="华文楷体" pitchFamily="2" charset="-122"/>
                <a:sym typeface="+mn-ea"/>
              </a:rPr>
              <a:t>\\172.17.121.34\测试领域资料\share\功耗、电</a:t>
            </a:r>
            <a:endParaRPr kumimoji="1" lang="zh-CN" altLang="en-US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r>
              <a:rPr kumimoji="1" lang="zh-CN" altLang="en-US" dirty="0" smtClean="0">
                <a:latin typeface="华文楷体" pitchFamily="2" charset="-122"/>
                <a:ea typeface="华文楷体" pitchFamily="2" charset="-122"/>
                <a:sym typeface="+mn-ea"/>
              </a:rPr>
              <a:t>流\tools\MonitorTool\FrameMonitor</a:t>
            </a: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）中可下载各个平台最新的帧率测试工具，安装在机</a:t>
            </a: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r>
              <a:rPr kumimoji="1" lang="zh-CN" altLang="en-US" b="1" dirty="0" smtClean="0">
                <a:latin typeface="华文楷体" pitchFamily="2" charset="-122"/>
                <a:ea typeface="华文楷体" pitchFamily="2" charset="-122"/>
                <a:sym typeface="+mn-ea"/>
              </a:rPr>
              <a:t>器上之后注意打开存储权限、悬浮窗权限，避免发生测试完成后无法生成文档的情况。针对不同的平台有对应的帧率工具，需安装测试机器对应平台、能有效记录数据的那个。</a:t>
            </a:r>
            <a:endParaRPr kumimoji="1" lang="zh-CN" altLang="en-US" b="1" dirty="0" smtClean="0">
              <a:latin typeface="华文楷体" pitchFamily="2" charset="-122"/>
              <a:ea typeface="华文楷体" pitchFamily="2" charset="-122"/>
              <a:sym typeface="+mn-ea"/>
            </a:endParaRPr>
          </a:p>
          <a:p>
            <a:pPr marL="0" indent="0">
              <a:buNone/>
            </a:pPr>
            <a:r>
              <a:rPr lang="zh-CN" altLang="en-US"/>
              <a:t>                      一些竞品机会稍微麻烦一些，必须使用特定的一个三方帧率工具，还要连着电脑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才能记录帧率等数据。如华为、</a:t>
            </a:r>
            <a:r>
              <a:rPr lang="en-US" altLang="zh-CN"/>
              <a:t>vivo</a:t>
            </a:r>
            <a:r>
              <a:rPr lang="zh-CN" altLang="en-US"/>
              <a:t>的机器必须使用FrameTracer_V3.2_third_party这个工具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才能读取帧率数据，并且在机器上打开开发者选项，开启</a:t>
            </a:r>
            <a:r>
              <a:rPr lang="en-US" altLang="zh-CN"/>
              <a:t>usb</a:t>
            </a:r>
            <a:r>
              <a:rPr lang="zh-CN" altLang="en-US"/>
              <a:t>调试，选择</a:t>
            </a:r>
            <a:r>
              <a:rPr lang="en-US" altLang="zh-CN"/>
              <a:t>usb</a:t>
            </a:r>
            <a:r>
              <a:rPr lang="zh-CN" altLang="en-US"/>
              <a:t>配置为</a:t>
            </a:r>
            <a:r>
              <a:rPr lang="en-US" altLang="zh-CN"/>
              <a:t>MIDI</a:t>
            </a:r>
            <a:r>
              <a:rPr lang="zh-CN" altLang="en-US"/>
              <a:t>。连接上</a:t>
            </a:r>
            <a:r>
              <a:rPr lang="en-US" altLang="zh-CN"/>
              <a:t>adb</a:t>
            </a:r>
            <a:r>
              <a:rPr lang="zh-CN" altLang="en-US"/>
              <a:t>后，双击文件夹中的start_strace来安装工具，安装完毕后再双击start_strace_with_d</a:t>
            </a:r>
            <a:r>
              <a:rPr lang="zh-CN" altLang="en-US" i="1"/>
              <a:t>ebu</a:t>
            </a:r>
            <a:r>
              <a:rPr lang="zh-CN" altLang="en-US"/>
              <a:t>g启用帧率工具即可。</a:t>
            </a:r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 dirty="0"/>
              <a:t>手机产品测试中心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A94A9435-FFC8-478E-A26C-3754510C7F48}" type="datetime1">
              <a:rPr lang="zh-CN" altLang="en-US" smtClean="0"/>
            </a:fld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0890" y="5088255"/>
            <a:ext cx="2870835" cy="10274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手机产品测试中心</a:t>
            </a:r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cs typeface="Arial" panose="020B0604020202020204" pitchFamily="34" charset="0"/>
              </a:rPr>
              <a:t>3</a:t>
            </a:r>
            <a:r>
              <a:rPr lang="zh-CN" altLang="en-US" b="1" dirty="0">
                <a:cs typeface="Arial" panose="020B0604020202020204" pitchFamily="34" charset="0"/>
              </a:rPr>
              <a:t>、测试阶段一</a:t>
            </a:r>
            <a:endParaRPr lang="zh-CN" altLang="en-US" b="1" dirty="0">
              <a:cs typeface="Arial" panose="020B0604020202020204" pitchFamily="34" charset="0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57200" y="1488935"/>
            <a:ext cx="8229600" cy="46676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所有准备工作做好之后就可以直接进行测试，整个游戏性能测试分为以下几个场景：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（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1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）启动、登陆以及资源加载时间测试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（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2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）FPS测试(王者荣耀30帧)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（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3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）FPS测试(王者荣耀60帧)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（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4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）FPS测试（吃鸡游戏）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（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5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）重点游戏辅助功能测试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（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6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）FPS测试(其他热门游戏)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（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7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）性能瓶颈场景FPS测试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（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8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）低电量下FPS测试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（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9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）平台游戏性能评估性测试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（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10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）游戏空间测试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（ 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11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） 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</a:rPr>
              <a:t>top200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游戏测试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        </a:t>
            </a:r>
            <a:r>
              <a:rPr lang="zh-CN" altLang="en-US" b="1" smtClean="0">
                <a:latin typeface="华文细黑" panose="02010600040101010101" pitchFamily="2" charset="-122"/>
                <a:ea typeface="华文细黑" panose="02010600040101010101" pitchFamily="2" charset="-122"/>
              </a:rPr>
              <a:t>每个不同场景有对应的测试要求，在测试所用的标准表格上有体现，必须严格按照测试要求、注意事项进行测试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</a:rPr>
              <a:t>。</a:t>
            </a:r>
            <a:endParaRPr lang="zh-CN" altLang="en-US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9435-FFC8-478E-A26C-3754510C7F48}" type="datetime1">
              <a:rPr lang="zh-CN" altLang="en-US" smtClean="0"/>
            </a:fld>
            <a:endParaRPr lang="en-US" dirty="0"/>
          </a:p>
        </p:txBody>
      </p:sp>
      <p:graphicFrame>
        <p:nvGraphicFramePr>
          <p:cNvPr id="6" name="对象 5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3945255" y="5318760"/>
          <a:ext cx="923925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23925" imgH="838200" progId="Excel.Sheet.12">
                  <p:embed/>
                </p:oleObj>
              </mc:Choice>
              <mc:Fallback>
                <p:oleObj name="" showAsIcon="1" r:id="rId1" imgW="923925" imgH="838200" progId="Excel.Sheet.12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945255" y="5318760"/>
                        <a:ext cx="923925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手机产品测试中心</a:t>
            </a:r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测试阶段二</a:t>
            </a:r>
            <a:endParaRPr lang="zh-CN" altLang="en-US" b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9435-FFC8-478E-A26C-3754510C7F48}" type="datetime1">
              <a:rPr lang="zh-CN" altLang="en-US" smtClean="0"/>
            </a:fld>
            <a:endParaRPr lang="en-US" dirty="0"/>
          </a:p>
        </p:txBody>
      </p:sp>
      <p:sp>
        <p:nvSpPr>
          <p:cNvPr id="8" name="内容占位符 2"/>
          <p:cNvSpPr txBox="1"/>
          <p:nvPr/>
        </p:nvSpPr>
        <p:spPr>
          <a:xfrm>
            <a:off x="1992603" y="4606351"/>
            <a:ext cx="1420368" cy="554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kumimoji="1" lang="zh-CN" altLang="en-US" sz="2200" b="1" dirty="0">
              <a:latin typeface="+mn-ea"/>
            </a:endParaRPr>
          </a:p>
        </p:txBody>
      </p:sp>
      <p:sp>
        <p:nvSpPr>
          <p:cNvPr id="9" name="内容占位符 2"/>
          <p:cNvSpPr txBox="1"/>
          <p:nvPr/>
        </p:nvSpPr>
        <p:spPr>
          <a:xfrm>
            <a:off x="6098889" y="4606350"/>
            <a:ext cx="1834942" cy="554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kumimoji="1" lang="zh-CN" altLang="en-US" sz="2400" b="1" dirty="0">
              <a:latin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80060" y="1533525"/>
            <a:ext cx="8206740" cy="53035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在测试中需要注意一些小细节，避免造成不必要的时间浪费或者造成数据有误：</a:t>
            </a:r>
            <a:endParaRPr lang="zh-CN" altLang="en-US" b="1"/>
          </a:p>
          <a:p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）在</a:t>
            </a:r>
            <a:r>
              <a:rPr lang="en-US" altLang="zh-CN"/>
              <a:t>“</a:t>
            </a:r>
            <a:r>
              <a:rPr lang="zh-CN" altLang="en-US"/>
              <a:t>测试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启动、登陆以及资源加载时间</a:t>
            </a:r>
            <a:r>
              <a:rPr lang="en-US" altLang="zh-CN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”</a:t>
            </a:r>
            <a:r>
              <a:rPr lang="zh-CN" altLang="en-US" smtClean="0"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的场景时</a:t>
            </a:r>
            <a:r>
              <a:rPr lang="zh-CN" altLang="en-US"/>
              <a:t>尽量由一个人全部完成，避免多人测试手法不一导致时间计算差异。测试十次取平均值，但是首次启动的时间不算入。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）在测试王者荣耀、刺激战场等多人组队游戏时，进入游戏后等待帧率稳定点击帧率工具上的</a:t>
            </a:r>
            <a:r>
              <a:rPr lang="en-US" altLang="zh-CN"/>
              <a:t>"L"</a:t>
            </a:r>
            <a:r>
              <a:rPr lang="zh-CN" altLang="en-US"/>
              <a:t>开始记录。每测完一局，测试员需交换测试机器进行测试，避免一人一直测一台机器造成个体差异。游戏中也不能打开战绩或者装备栏、旋转屏幕等操作。测试过程中要时刻关注帧率</a:t>
            </a:r>
            <a:r>
              <a:rPr lang="en-US" altLang="zh-CN"/>
              <a:t>"F"</a:t>
            </a:r>
            <a:r>
              <a:rPr lang="zh-CN" altLang="en-US"/>
              <a:t>的数值变化。</a:t>
            </a:r>
            <a:endParaRPr lang="en-US" altLang="zh-CN"/>
          </a:p>
          <a:p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）在</a:t>
            </a:r>
            <a:r>
              <a:rPr lang="en-US" altLang="zh-CN"/>
              <a:t>“</a:t>
            </a:r>
            <a:r>
              <a:rPr lang="zh-CN" altLang="en-US"/>
              <a:t>FPS测试(其他热门游戏)场景</a:t>
            </a:r>
            <a:r>
              <a:rPr lang="en-US" altLang="zh-CN"/>
              <a:t>”</a:t>
            </a:r>
            <a:r>
              <a:rPr lang="zh-CN" altLang="en-US"/>
              <a:t>以及</a:t>
            </a:r>
            <a:r>
              <a:rPr lang="en-US" altLang="zh-CN"/>
              <a:t>“</a:t>
            </a:r>
            <a:r>
              <a:rPr lang="zh-CN" altLang="en-US"/>
              <a:t>性能瓶颈场景FPS测试</a:t>
            </a:r>
            <a:r>
              <a:rPr lang="en-US" altLang="zh-CN"/>
              <a:t>”</a:t>
            </a:r>
            <a:r>
              <a:rPr lang="zh-CN" altLang="en-US"/>
              <a:t>中一些游戏需要特定等级的账号，需提前借到账号。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4</a:t>
            </a:r>
            <a:r>
              <a:rPr lang="zh-CN" altLang="en-US"/>
              <a:t>）</a:t>
            </a:r>
            <a:r>
              <a:rPr lang="en-US" altLang="zh-CN"/>
              <a:t>“</a:t>
            </a:r>
            <a:r>
              <a:rPr lang="zh-CN" altLang="en-US"/>
              <a:t>低电量下FPS测试</a:t>
            </a:r>
            <a:r>
              <a:rPr lang="en-US" altLang="zh-CN"/>
              <a:t>”</a:t>
            </a:r>
            <a:r>
              <a:rPr lang="zh-CN" altLang="en-US"/>
              <a:t>场景有时需要将手机放电，可安装一个放电</a:t>
            </a:r>
            <a:r>
              <a:rPr lang="en-US" altLang="zh-CN"/>
              <a:t>apk</a:t>
            </a:r>
            <a:r>
              <a:rPr lang="zh-CN" altLang="en-US"/>
              <a:t>快速放电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（</a:t>
            </a:r>
            <a:r>
              <a:rPr lang="en-US" altLang="zh-CN"/>
              <a:t>5</a:t>
            </a:r>
            <a:r>
              <a:rPr lang="zh-CN" altLang="en-US"/>
              <a:t>）注意不可在充电时进行测试，充电状态会影响测试效果以及电流数据。</a:t>
            </a:r>
            <a:endParaRPr lang="zh-CN" altLang="en-US"/>
          </a:p>
          <a:p>
            <a:endParaRPr lang="zh-CN" altLang="en-US"/>
          </a:p>
        </p:txBody>
      </p:sp>
      <p:graphicFrame>
        <p:nvGraphicFramePr>
          <p:cNvPr id="4" name="对象 3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947420" y="5779135"/>
          <a:ext cx="923925" cy="548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" showAsIcon="1" r:id="rId1" imgW="923925" imgH="838200" progId="Package">
                  <p:embed/>
                </p:oleObj>
              </mc:Choice>
              <mc:Fallback>
                <p:oleObj name="" showAsIcon="1" r:id="rId1" imgW="923925" imgH="838200" progId="Package">
                  <p:embed/>
                  <p:pic>
                    <p:nvPicPr>
                      <p:cNvPr id="0" name="图片 307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947420" y="5779135"/>
                        <a:ext cx="923925" cy="548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手机产品测试中心</a:t>
            </a:r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测试阶段三</a:t>
            </a:r>
            <a:endParaRPr lang="zh-CN" altLang="en-US" b="1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731520" y="1488935"/>
            <a:ext cx="7783152" cy="46676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2000">
                <a:latin typeface="+mn-ea"/>
              </a:rPr>
              <a:t>  </a:t>
            </a:r>
            <a:endParaRPr kumimoji="1" lang="en-US" altLang="zh-CN" sz="2000">
              <a:latin typeface="+mn-ea"/>
            </a:endParaRPr>
          </a:p>
          <a:p>
            <a:pPr marL="0" indent="0">
              <a:buNone/>
            </a:pPr>
            <a:endParaRPr kumimoji="1" lang="en-US" altLang="zh-CN" sz="2000">
              <a:latin typeface="+mn-ea"/>
            </a:endParaRPr>
          </a:p>
          <a:p>
            <a:pPr marL="0" indent="0">
              <a:buNone/>
            </a:pPr>
            <a:r>
              <a:rPr kumimoji="1" lang="en-US" altLang="zh-CN" sz="2000">
                <a:latin typeface="+mn-ea"/>
              </a:rPr>
              <a:t>    </a:t>
            </a:r>
            <a:r>
              <a:rPr kumimoji="1" lang="zh-CN" altLang="en-US" sz="2000">
                <a:latin typeface="+mn-ea"/>
              </a:rPr>
              <a:t>每完成一局游戏的测试，将帧率工具关掉后，会在手机文件管理的</a:t>
            </a:r>
            <a:r>
              <a:rPr kumimoji="1" lang="en-US" altLang="zh-CN" sz="2000">
                <a:latin typeface="+mn-ea"/>
              </a:rPr>
              <a:t>hm_log</a:t>
            </a:r>
            <a:r>
              <a:rPr kumimoji="1" lang="zh-CN" altLang="en-US" sz="2000">
                <a:latin typeface="+mn-ea"/>
              </a:rPr>
              <a:t>中生成一个</a:t>
            </a:r>
            <a:r>
              <a:rPr kumimoji="1" lang="en-US" altLang="zh-CN" sz="2000">
                <a:latin typeface="+mn-ea"/>
              </a:rPr>
              <a:t>csv</a:t>
            </a:r>
            <a:r>
              <a:rPr kumimoji="1" lang="zh-CN" altLang="en-US" sz="2000">
                <a:latin typeface="+mn-ea"/>
              </a:rPr>
              <a:t>格式的帧率数据表格，需将表格重命名为刚才所测的游戏，并备注好刚才所测游戏的主观流畅性，是流畅还是持续卡顿等。</a:t>
            </a:r>
            <a:endParaRPr kumimoji="1" lang="en-US" altLang="zh-CN" sz="2000">
              <a:latin typeface="+mn-ea"/>
            </a:endParaRPr>
          </a:p>
          <a:p>
            <a:pPr marL="0" indent="0">
              <a:buNone/>
            </a:pPr>
            <a:endParaRPr lang="en-US" altLang="zh-CN" sz="2000" b="1"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9435-FFC8-478E-A26C-3754510C7F48}" type="datetime1">
              <a:rPr lang="zh-CN" altLang="en-US" smtClean="0"/>
            </a:fld>
            <a:endParaRPr lang="en-US" dirty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手机产品测试中心</a:t>
            </a:r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数据统计阶段一</a:t>
            </a:r>
            <a:endParaRPr lang="zh-CN" altLang="en-US" b="1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57200" y="1488934"/>
            <a:ext cx="8229600" cy="46832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en-US" altLang="zh-CN" sz="2000">
                <a:latin typeface="+mn-ea"/>
              </a:rPr>
              <a:t>      </a:t>
            </a:r>
            <a:r>
              <a:rPr kumimoji="1" lang="zh-CN" altLang="en-US" sz="2000">
                <a:latin typeface="+mn-ea"/>
              </a:rPr>
              <a:t>当完成所有测试项的测试并获取到有效帧率数据后，即可将数据统计到表格中，形成量化对比。</a:t>
            </a:r>
            <a:endParaRPr kumimoji="1" lang="zh-CN" altLang="en-US" sz="2000">
              <a:latin typeface="+mn-ea"/>
            </a:endParaRPr>
          </a:p>
          <a:p>
            <a:pPr marL="0" indent="0">
              <a:buNone/>
            </a:pPr>
            <a:endParaRPr kumimoji="1" lang="zh-CN" altLang="en-US" sz="2000">
              <a:latin typeface="+mn-ea"/>
            </a:endParaRPr>
          </a:p>
          <a:p>
            <a:pPr marL="0" indent="0">
              <a:buNone/>
            </a:pPr>
            <a:r>
              <a:rPr kumimoji="1" lang="zh-CN" altLang="en-US" sz="2000">
                <a:latin typeface="+mn-ea"/>
              </a:rPr>
              <a:t>    在生成的帧率数据表格中的</a:t>
            </a:r>
            <a:r>
              <a:rPr kumimoji="1" lang="en-US" altLang="zh-CN" sz="2000">
                <a:latin typeface="+mn-ea"/>
              </a:rPr>
              <a:t>mainlog</a:t>
            </a:r>
            <a:r>
              <a:rPr kumimoji="1" lang="zh-CN" altLang="en-US" sz="2000">
                <a:latin typeface="+mn-ea"/>
              </a:rPr>
              <a:t>筛选</a:t>
            </a:r>
            <a:r>
              <a:rPr kumimoji="1" lang="en-US" altLang="zh-CN" sz="2000">
                <a:latin typeface="+mn-ea"/>
              </a:rPr>
              <a:t>“true”</a:t>
            </a:r>
            <a:r>
              <a:rPr kumimoji="1" lang="zh-CN" altLang="en-US" sz="2000">
                <a:latin typeface="+mn-ea"/>
              </a:rPr>
              <a:t>作为有效数据计算平均帧率。</a:t>
            </a:r>
            <a:r>
              <a:rPr kumimoji="1" lang="en-US" altLang="zh-CN" sz="2000">
                <a:latin typeface="+mn-ea"/>
              </a:rPr>
              <a:t>FPS</a:t>
            </a:r>
            <a:r>
              <a:rPr kumimoji="1" lang="zh-CN" altLang="en-US" sz="2000">
                <a:latin typeface="+mn-ea"/>
              </a:rPr>
              <a:t>一栏即为帧率。</a:t>
            </a:r>
            <a:endParaRPr kumimoji="1" lang="zh-CN" altLang="en-US" sz="2000">
              <a:latin typeface="+mn-ea"/>
            </a:endParaRPr>
          </a:p>
          <a:p>
            <a:pPr marL="0" indent="0">
              <a:buNone/>
            </a:pPr>
            <a:endParaRPr kumimoji="1" lang="zh-CN" altLang="en-US" sz="2000">
              <a:latin typeface="+mn-ea"/>
            </a:endParaRPr>
          </a:p>
          <a:p>
            <a:pPr marL="0" indent="0">
              <a:buNone/>
            </a:pPr>
            <a:r>
              <a:rPr kumimoji="1" lang="zh-CN" altLang="en-US" sz="2000">
                <a:latin typeface="+mn-ea"/>
              </a:rPr>
              <a:t>    在公式</a:t>
            </a:r>
            <a:r>
              <a:rPr kumimoji="1" lang="en-US" altLang="zh-CN" sz="2000">
                <a:latin typeface="+mn-ea"/>
              </a:rPr>
              <a:t>-</a:t>
            </a:r>
            <a:r>
              <a:rPr kumimoji="1" lang="zh-CN" altLang="en-US" sz="2000">
                <a:latin typeface="+mn-ea"/>
              </a:rPr>
              <a:t>函数中选择STDEV.P计算帧率标准差。帧率标准差大小可看出整局游戏中帧率浮动高低情况。</a:t>
            </a:r>
            <a:endParaRPr kumimoji="1" lang="zh-CN" altLang="en-US" sz="2000">
              <a:latin typeface="+mn-ea"/>
            </a:endParaRPr>
          </a:p>
          <a:p>
            <a:pPr marL="0" indent="0">
              <a:buNone/>
            </a:pPr>
            <a:endParaRPr kumimoji="1" lang="zh-CN" altLang="en-US" sz="2000">
              <a:latin typeface="+mn-ea"/>
            </a:endParaRPr>
          </a:p>
          <a:p>
            <a:pPr marL="0" indent="0">
              <a:buNone/>
            </a:pPr>
            <a:r>
              <a:rPr kumimoji="1" lang="zh-CN" altLang="en-US" sz="2000">
                <a:latin typeface="+mn-ea"/>
              </a:rPr>
              <a:t>    AvgCurrent一栏为电流数据，有时电流单位不一样，显示数值则不一样。</a:t>
            </a:r>
            <a:endParaRPr kumimoji="1" lang="zh-CN" altLang="en-US" sz="2000">
              <a:latin typeface="+mn-ea"/>
            </a:endParaRPr>
          </a:p>
          <a:p>
            <a:pPr marL="0" indent="0">
              <a:buNone/>
            </a:pPr>
            <a:endParaRPr kumimoji="1" lang="zh-CN" altLang="en-US" sz="2000">
              <a:latin typeface="+mn-ea"/>
            </a:endParaRPr>
          </a:p>
          <a:p>
            <a:pPr marL="0" indent="0">
              <a:buNone/>
            </a:pPr>
            <a:r>
              <a:rPr kumimoji="1" lang="zh-CN" altLang="en-US" sz="2000">
                <a:latin typeface="+mn-ea"/>
              </a:rPr>
              <a:t>   </a:t>
            </a:r>
            <a:r>
              <a:rPr kumimoji="1" lang="en-US" altLang="zh-CN" sz="2000">
                <a:latin typeface="+mn-ea"/>
              </a:rPr>
              <a:t>C0</a:t>
            </a:r>
            <a:r>
              <a:rPr kumimoji="1" lang="zh-CN" altLang="en-US" sz="2000">
                <a:latin typeface="+mn-ea"/>
              </a:rPr>
              <a:t>为小核，</a:t>
            </a:r>
            <a:r>
              <a:rPr kumimoji="1" lang="en-US" altLang="zh-CN" sz="2000">
                <a:latin typeface="+mn-ea"/>
              </a:rPr>
              <a:t>C1</a:t>
            </a:r>
            <a:r>
              <a:rPr kumimoji="1" lang="zh-CN" altLang="en-US" sz="2000">
                <a:latin typeface="+mn-ea"/>
              </a:rPr>
              <a:t>为大核，需查看大核是否出现关闭状态则看C1_count一栏是否出现连续的</a:t>
            </a:r>
            <a:r>
              <a:rPr kumimoji="1" lang="en-US" altLang="zh-CN" sz="2000">
                <a:latin typeface="+mn-ea"/>
              </a:rPr>
              <a:t>0.</a:t>
            </a:r>
            <a:endParaRPr kumimoji="1" lang="en-US" altLang="zh-CN" sz="2000">
              <a:latin typeface="+mn-ea"/>
            </a:endParaRPr>
          </a:p>
          <a:p>
            <a:pPr marL="0" indent="0">
              <a:buNone/>
            </a:pPr>
            <a:endParaRPr lang="en-US" altLang="zh-CN" sz="2000" b="1"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A9435-FFC8-478E-A26C-3754510C7F48}" type="datetime1">
              <a:rPr lang="zh-CN" altLang="en-US" smtClean="0"/>
            </a:fld>
            <a:endParaRPr lang="en-US" dirty="0"/>
          </a:p>
        </p:txBody>
      </p:sp>
      <p:graphicFrame>
        <p:nvGraphicFramePr>
          <p:cNvPr id="6" name="对象 5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3597275" y="1821815"/>
          <a:ext cx="923925" cy="5924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" name="" showAsIcon="1" r:id="rId1" imgW="923925" imgH="838200" progId="Excel.Sheet.8">
                  <p:embed/>
                </p:oleObj>
              </mc:Choice>
              <mc:Fallback>
                <p:oleObj name="" showAsIcon="1" r:id="rId1" imgW="923925" imgH="838200" progId="Excel.Sheet.8">
                  <p:embed/>
                  <p:pic>
                    <p:nvPicPr>
                      <p:cNvPr id="0" name="图片 409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597275" y="1821815"/>
                        <a:ext cx="923925" cy="5924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ysClr val="window" lastClr="FFFFFF"/>
      </a:lt1>
      <a:dk2>
        <a:srgbClr val="878787"/>
      </a:dk2>
      <a:lt2>
        <a:srgbClr val="F8F8F8"/>
      </a:lt2>
      <a:accent1>
        <a:srgbClr val="00925F"/>
      </a:accent1>
      <a:accent2>
        <a:srgbClr val="6CBE99"/>
      </a:accent2>
      <a:accent3>
        <a:srgbClr val="96D7B4"/>
      </a:accent3>
      <a:accent4>
        <a:srgbClr val="000000"/>
      </a:accent4>
      <a:accent5>
        <a:srgbClr val="575757"/>
      </a:accent5>
      <a:accent6>
        <a:srgbClr val="878787"/>
      </a:accent6>
      <a:hlink>
        <a:srgbClr val="5F5F5F"/>
      </a:hlink>
      <a:folHlink>
        <a:srgbClr val="91919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bg1"/>
        </a:solidFill>
        <a:ln w="6350" algn="ctr">
          <a:solidFill>
            <a:schemeClr val="accent1"/>
          </a:solidFill>
          <a:miter lim="800000"/>
        </a:ln>
      </a:spPr>
      <a:bodyPr wrap="none" anchor="ctr"/>
      <a:lstStyle>
        <a:defPPr algn="ctr">
          <a:defRPr sz="1600" b="1">
            <a:ea typeface="微软雅黑" panose="020B0503020204020204" pitchFamily="34" charset="-122"/>
            <a:cs typeface="Arial" panose="020B0604020202020204" pitchFamily="34" charset="0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2653</Words>
  <Application>WPS 演示</Application>
  <PresentationFormat>全屏显示(4:3)</PresentationFormat>
  <Paragraphs>198</Paragraphs>
  <Slides>13</Slides>
  <Notes>26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13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Arial</vt:lpstr>
      <vt:lpstr>Myriad Pro Light</vt:lpstr>
      <vt:lpstr>Myriad Pro</vt:lpstr>
      <vt:lpstr>黑体</vt:lpstr>
      <vt:lpstr>华文细黑</vt:lpstr>
      <vt:lpstr>华文楷体</vt:lpstr>
      <vt:lpstr>华文细黑</vt:lpstr>
      <vt:lpstr>Calibri</vt:lpstr>
      <vt:lpstr>Office Theme</vt:lpstr>
      <vt:lpstr>Excel.Sheet.12</vt:lpstr>
      <vt:lpstr>Package</vt:lpstr>
      <vt:lpstr>Package</vt:lpstr>
      <vt:lpstr>Excel.Sheet.8</vt:lpstr>
      <vt:lpstr>游戏性能测试相关</vt:lpstr>
      <vt:lpstr>PowerPoint 演示文稿</vt:lpstr>
      <vt:lpstr>1、背景与目的</vt:lpstr>
      <vt:lpstr>2、准备阶段</vt:lpstr>
      <vt:lpstr>2.1、准备阶段</vt:lpstr>
      <vt:lpstr>3、测试阶段一</vt:lpstr>
      <vt:lpstr>测试阶段二</vt:lpstr>
      <vt:lpstr>测试阶段三</vt:lpstr>
      <vt:lpstr>数据统计阶段一</vt:lpstr>
      <vt:lpstr>数据统计阶段二</vt:lpstr>
      <vt:lpstr>数据分析阶段</vt:lpstr>
      <vt:lpstr>总结</vt:lpstr>
      <vt:lpstr>Thank you! 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Gee Hwee Lim</dc:creator>
  <cp:lastModifiedBy>Administrator</cp:lastModifiedBy>
  <cp:revision>1010</cp:revision>
  <dcterms:created xsi:type="dcterms:W3CDTF">2013-04-17T08:02:00Z</dcterms:created>
  <dcterms:modified xsi:type="dcterms:W3CDTF">2019-06-28T13:08:12Z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2052-10.1.0.6395</vt:lpwstr>
  </property>
</Properties>
</file>